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  <p:sldMasterId id="2147483756" r:id="rId3"/>
    <p:sldMasterId id="2147483792" r:id="rId4"/>
    <p:sldMasterId id="2147483804" r:id="rId5"/>
  </p:sldMasterIdLst>
  <p:notesMasterIdLst>
    <p:notesMasterId r:id="rId13"/>
  </p:notesMasterIdLst>
  <p:sldIdLst>
    <p:sldId id="483" r:id="rId6"/>
    <p:sldId id="480" r:id="rId7"/>
    <p:sldId id="484" r:id="rId8"/>
    <p:sldId id="471" r:id="rId9"/>
    <p:sldId id="473" r:id="rId10"/>
    <p:sldId id="474" r:id="rId11"/>
    <p:sldId id="485" r:id="rId12"/>
  </p:sldIdLst>
  <p:sldSz cx="12192000" cy="6858000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975A"/>
    <a:srgbClr val="3786CD"/>
    <a:srgbClr val="00CC00"/>
    <a:srgbClr val="9A57CD"/>
    <a:srgbClr val="FF7979"/>
    <a:srgbClr val="2FC9FF"/>
    <a:srgbClr val="FFCD2D"/>
    <a:srgbClr val="00CC66"/>
    <a:srgbClr val="66FFCC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38" autoAdjust="0"/>
    <p:restoredTop sz="99344" autoAdjust="0"/>
  </p:normalViewPr>
  <p:slideViewPr>
    <p:cSldViewPr snapToGrid="0">
      <p:cViewPr>
        <p:scale>
          <a:sx n="100" d="100"/>
          <a:sy n="100" d="100"/>
        </p:scale>
        <p:origin x="-1188" y="-4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7B83E25C-18F1-4553-AFF3-B337FE6AEA80}" type="datetimeFigureOut">
              <a:rPr lang="ru-RU"/>
              <a:pPr>
                <a:defRPr/>
              </a:pPr>
              <a:t>12.07.2017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2C88944-45A6-4202-8B2E-145F7DD8B4F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551202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88944-45A6-4202-8B2E-145F7DD8B4F9}" type="slidenum">
              <a:rPr lang="ru-RU" altLang="ru-RU" smtClean="0">
                <a:solidFill>
                  <a:prstClr val="black"/>
                </a:solidFill>
              </a:rPr>
              <a:pPr/>
              <a:t>4</a:t>
            </a:fld>
            <a:endParaRPr lang="ru-RU" alt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898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88944-45A6-4202-8B2E-145F7DD8B4F9}" type="slidenum">
              <a:rPr lang="ru-RU" altLang="ru-RU" smtClean="0">
                <a:solidFill>
                  <a:prstClr val="black"/>
                </a:solidFill>
              </a:rPr>
              <a:pPr/>
              <a:t>5</a:t>
            </a:fld>
            <a:endParaRPr lang="ru-RU" alt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8986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88944-45A6-4202-8B2E-145F7DD8B4F9}" type="slidenum">
              <a:rPr lang="ru-RU" altLang="ru-RU" smtClean="0">
                <a:solidFill>
                  <a:prstClr val="black"/>
                </a:solidFill>
              </a:rPr>
              <a:pPr/>
              <a:t>6</a:t>
            </a:fld>
            <a:endParaRPr lang="ru-RU" alt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8986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9825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7025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4225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14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86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58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30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FA83AD0-5FB0-4EAF-8C9C-0B2769B5AC30}" type="slidenum">
              <a:rPr lang="ru-RU" altLang="ru-RU" smtClean="0">
                <a:solidFill>
                  <a:prstClr val="black"/>
                </a:solidFill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7</a:t>
            </a:fld>
            <a:endParaRPr lang="ru-RU" altLang="ru-RU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49155" name="Rectangle 7"/>
          <p:cNvSpPr txBox="1">
            <a:spLocks noGrp="1" noChangeArrowheads="1"/>
          </p:cNvSpPr>
          <p:nvPr/>
        </p:nvSpPr>
        <p:spPr bwMode="auto">
          <a:xfrm>
            <a:off x="3852863" y="9428164"/>
            <a:ext cx="29432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11" tIns="46257" rIns="92511" bIns="46257" anchor="b"/>
          <a:lstStyle>
            <a:lvl1pPr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DE00BA5-BB66-415C-B21A-35E0A2F32099}" type="slidenum">
              <a:rPr lang="ru-RU" altLang="ru-RU">
                <a:solidFill>
                  <a:prstClr val="black"/>
                </a:solidFill>
                <a:latin typeface="Arial" pitchFamily="34" charset="0"/>
              </a:rPr>
              <a:pPr algn="r" eaLnBrk="1" hangingPunct="1">
                <a:spcBef>
                  <a:spcPct val="0"/>
                </a:spcBef>
              </a:pPr>
              <a:t>7</a:t>
            </a:fld>
            <a:endParaRPr lang="ru-RU" altLang="ru-RU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49156" name="Rectangle 7"/>
          <p:cNvSpPr txBox="1">
            <a:spLocks noGrp="1" noChangeArrowheads="1"/>
          </p:cNvSpPr>
          <p:nvPr/>
        </p:nvSpPr>
        <p:spPr bwMode="auto">
          <a:xfrm>
            <a:off x="3852863" y="9428164"/>
            <a:ext cx="29432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11" tIns="46257" rIns="92511" bIns="46257" anchor="b"/>
          <a:lstStyle>
            <a:lvl1pPr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1CCD4F8-93D1-40ED-AF9D-862E06349A2A}" type="slidenum">
              <a:rPr lang="ru-RU" altLang="ru-RU">
                <a:solidFill>
                  <a:prstClr val="black"/>
                </a:solidFill>
                <a:latin typeface="Arial" pitchFamily="34" charset="0"/>
              </a:rPr>
              <a:pPr algn="r" eaLnBrk="1" hangingPunct="1">
                <a:spcBef>
                  <a:spcPct val="0"/>
                </a:spcBef>
              </a:pPr>
              <a:t>7</a:t>
            </a:fld>
            <a:endParaRPr lang="ru-RU" altLang="ru-RU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491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11" tIns="46257" rIns="92511" bIns="46257"/>
          <a:lstStyle/>
          <a:p>
            <a:pPr eaLnBrk="1" hangingPunct="1"/>
            <a:endParaRPr lang="ru-RU" altLang="ru-RU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408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02B51-FD0C-407C-8355-96869A87BD2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250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DDC1F-B868-481C-8FAA-78D572F49E2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950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50A75-557E-459F-8997-6C1D09B81B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165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357F4-8D52-4A8E-94CB-46B9B5B7FC0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2E993-94F1-4A02-97EC-595791DF44D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432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C17F9-3F70-418B-B6BC-F92BBB78796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309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3F632-3016-4CCE-ADE3-EFDB7D461A0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174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9AB78-FFC1-4975-A42F-1875F5166F6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378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25442-5A9A-4E57-8FEA-935FD6A6A11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418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5D6223-F2C2-4E36-AE61-82D04464380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337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716C7-4054-421F-9BED-4DA9C54BFE1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692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DF8A7-9CC6-4BE8-9DCF-CFFCE04DF599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6CBC62-0E9E-4B4A-8D2C-5D1C2B7FCD7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7967697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62694-6F75-46A4-B127-1D322741D3D8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97DCB-2821-4486-AA53-086096FD989A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7590968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41D78-A1B1-4759-B2DE-79212AFCA83F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38F2B9-53F2-4804-B084-DBD06DA8CF0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7638814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E7602-E1EE-4F6D-A958-F20A9179951E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4D0BE-626D-4BEF-9EB4-EC86D0FC869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871647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8B6C8-EC4F-44DF-B9DC-3E5D3CC1E6B5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DB695B-310B-4897-8B00-8428F5FD0B20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4445329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144E0-1927-449F-B98D-7924EA6BD014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8AC4B4-73C4-48C5-8573-7D62172CE00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8224049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4369D-0316-4E1E-86C2-9D1FE8BF2987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FFCC01-7066-4CD9-9DA1-83E6E175B46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7662561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C3AC6-AA5A-4970-BE24-CCC2CBEC7B09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9D0801-8E4D-4AB6-AE0F-4C2A2405A8A3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3518174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CDAC9-7BBD-4EF7-8AD7-8A1D5B848E04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8EAF79-632B-4E58-996F-B15097F87F4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573607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79890-B67A-4F60-A4AB-C0B2982E5B46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798ADE-79C8-4202-BDAA-95794B2CAA4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1946233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967D7-C0C3-49BE-B193-63DC62635CAD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897594-075C-4C83-B799-CBE906354FC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0505904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9854E-5972-4927-B14A-856024F1236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6CBC62-0E9E-4B4A-8D2C-5D1C2B7FCD7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064373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58109D-0FF0-4BD7-BFF5-B894ED5B940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97DCB-2821-4486-AA53-086096FD989A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3869636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164629-49A5-437E-A548-1CD821E06AE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38F2B9-53F2-4804-B084-DBD06DA8CF0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6155193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349A5C-9DB4-498A-842A-B0B85E1E526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4D0BE-626D-4BEF-9EB4-EC86D0FC869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4047263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F35EF-2D76-4A13-88CE-A72F079BF7C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DB695B-310B-4897-8B00-8428F5FD0B20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2947732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BEE0EB-DBE5-45EF-9396-C73131A3BD9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8AC4B4-73C4-48C5-8573-7D62172CE00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1708813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96186C-6CC5-41BE-92C1-1A9E269F8AA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FFCC01-7066-4CD9-9DA1-83E6E175B46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7596665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6CDD7-49EA-4D4F-9B06-1AF9CE8FC66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9D0801-8E4D-4AB6-AE0F-4C2A2405A8A3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5356308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36FB96-FAE5-4EE5-9642-97E9FEBB20E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8EAF79-632B-4E58-996F-B15097F87F4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7820896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F097C-A4B9-4ECC-BDF7-9CA445207BB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798ADE-79C8-4202-BDAA-95794B2CAA4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5501950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419219-EEA1-474E-A933-2726856EF56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897594-075C-4C83-B799-CBE906354FC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8602329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9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DF8A7-9CC6-4BE8-9DCF-CFFCE04DF599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6CBC62-0E9E-4B4A-8D2C-5D1C2B7FCD7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9937179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62694-6F75-46A4-B127-1D322741D3D8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97DCB-2821-4486-AA53-086096FD989A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641352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41D78-A1B1-4759-B2DE-79212AFCA83F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38F2B9-53F2-4804-B084-DBD06DA8CF0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16976530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E7602-E1EE-4F6D-A958-F20A9179951E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4D0BE-626D-4BEF-9EB4-EC86D0FC869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5312798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8B6C8-EC4F-44DF-B9DC-3E5D3CC1E6B5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DB695B-310B-4897-8B00-8428F5FD0B20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2590335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144E0-1927-449F-B98D-7924EA6BD014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8AC4B4-73C4-48C5-8573-7D62172CE00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48796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4369D-0316-4E1E-86C2-9D1FE8BF2987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FFCC01-7066-4CD9-9DA1-83E6E175B46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80569875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500"/>
            </a:lvl2pPr>
            <a:lvl3pPr marL="914332" indent="0">
              <a:buNone/>
              <a:defRPr sz="1200"/>
            </a:lvl3pPr>
            <a:lvl4pPr marL="1371498" indent="0">
              <a:buNone/>
              <a:defRPr sz="1100"/>
            </a:lvl4pPr>
            <a:lvl5pPr marL="1828664" indent="0">
              <a:buNone/>
              <a:defRPr sz="1100"/>
            </a:lvl5pPr>
            <a:lvl6pPr marL="2285830" indent="0">
              <a:buNone/>
              <a:defRPr sz="1100"/>
            </a:lvl6pPr>
            <a:lvl7pPr marL="2742994" indent="0">
              <a:buNone/>
              <a:defRPr sz="1100"/>
            </a:lvl7pPr>
            <a:lvl8pPr marL="3200160" indent="0">
              <a:buNone/>
              <a:defRPr sz="1100"/>
            </a:lvl8pPr>
            <a:lvl9pPr marL="3657327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C3AC6-AA5A-4970-BE24-CCC2CBEC7B09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9D0801-8E4D-4AB6-AE0F-4C2A2405A8A3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39778022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500"/>
            </a:lvl2pPr>
            <a:lvl3pPr marL="914332" indent="0">
              <a:buNone/>
              <a:defRPr sz="1200"/>
            </a:lvl3pPr>
            <a:lvl4pPr marL="1371498" indent="0">
              <a:buNone/>
              <a:defRPr sz="1100"/>
            </a:lvl4pPr>
            <a:lvl5pPr marL="1828664" indent="0">
              <a:buNone/>
              <a:defRPr sz="1100"/>
            </a:lvl5pPr>
            <a:lvl6pPr marL="2285830" indent="0">
              <a:buNone/>
              <a:defRPr sz="1100"/>
            </a:lvl6pPr>
            <a:lvl7pPr marL="2742994" indent="0">
              <a:buNone/>
              <a:defRPr sz="1100"/>
            </a:lvl7pPr>
            <a:lvl8pPr marL="3200160" indent="0">
              <a:buNone/>
              <a:defRPr sz="1100"/>
            </a:lvl8pPr>
            <a:lvl9pPr marL="3657327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CDAC9-7BBD-4EF7-8AD7-8A1D5B848E04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8EAF79-632B-4E58-996F-B15097F87F4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3727075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79890-B67A-4F60-A4AB-C0B2982E5B46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798ADE-79C8-4202-BDAA-95794B2CAA4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54797343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29"/>
            <a:ext cx="2628900" cy="581183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3" y="365129"/>
            <a:ext cx="7734300" cy="581183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967D7-C0C3-49BE-B193-63DC62635CAD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897594-075C-4C83-B799-CBE906354FC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65609323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DF8A7-9CC6-4BE8-9DCF-CFFCE04DF599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6CBC62-0E9E-4B4A-8D2C-5D1C2B7FCD7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78427486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62694-6F75-46A4-B127-1D322741D3D8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97DCB-2821-4486-AA53-086096FD989A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32043374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41D78-A1B1-4759-B2DE-79212AFCA83F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38F2B9-53F2-4804-B084-DBD06DA8CF0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5155502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E7602-E1EE-4F6D-A958-F20A9179951E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4D0BE-626D-4BEF-9EB4-EC86D0FC869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865700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8B6C8-EC4F-44DF-B9DC-3E5D3CC1E6B5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DB695B-310B-4897-8B00-8428F5FD0B20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8851959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144E0-1927-449F-B98D-7924EA6BD014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8AC4B4-73C4-48C5-8573-7D62172CE00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54961533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4369D-0316-4E1E-86C2-9D1FE8BF2987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FFCC01-7066-4CD9-9DA1-83E6E175B46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43845785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C3AC6-AA5A-4970-BE24-CCC2CBEC7B09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9D0801-8E4D-4AB6-AE0F-4C2A2405A8A3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1146095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CDAC9-7BBD-4EF7-8AD7-8A1D5B848E04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8EAF79-632B-4E58-996F-B15097F87F4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39681344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79890-B67A-4F60-A4AB-C0B2982E5B46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798ADE-79C8-4202-BDAA-95794B2CAA4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69524852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967D7-C0C3-49BE-B193-63DC62635CAD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897594-075C-4C83-B799-CBE906354FC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347973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fld id="{960B19C8-07B2-47AD-87EF-1E955DB3308E}" type="slidenum">
              <a:rPr lang="ru-RU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027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0596EE3-D49C-449B-BFB0-40156AA89A46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2D8618D1-7C40-4837-AE2E-35EEF4EB7DA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664575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64E0FD-EFDF-440E-9314-4F7BF1BFED2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2D8618D1-7C40-4837-AE2E-35EEF4EB7DA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86175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4" tIns="45718" rIns="91434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0596EE3-D49C-449B-BFB0-40156AA89A46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wrap="square" lIns="91434" tIns="45718" rIns="91434" bIns="45718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2D8618D1-7C40-4837-AE2E-35EEF4EB7DA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909645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167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332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498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664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584" indent="-228584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0596EE3-D49C-449B-BFB0-40156AA89A46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12.07.2017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2D8618D1-7C40-4837-AE2E-35EEF4EB7DA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928037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4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1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0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10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DDDC1F-B868-481C-8FAA-78D572F49E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37269" y="983430"/>
            <a:ext cx="9191625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altLang="ru-RU" sz="3800" b="1" dirty="0" smtClean="0">
              <a:solidFill>
                <a:srgbClr val="376092"/>
              </a:solidFill>
              <a:latin typeface="Arial" pitchFamily="34" charset="0"/>
            </a:endParaRPr>
          </a:p>
          <a:p>
            <a:pPr algn="ctr"/>
            <a:endParaRPr lang="ru-RU" altLang="ru-RU" sz="3800" b="1" dirty="0" smtClean="0">
              <a:solidFill>
                <a:srgbClr val="376092"/>
              </a:solidFill>
              <a:latin typeface="Arial" pitchFamily="34" charset="0"/>
            </a:endParaRPr>
          </a:p>
          <a:p>
            <a:pPr algn="ctr"/>
            <a:r>
              <a:rPr lang="ru-RU" altLang="ru-RU" sz="3800" b="1" dirty="0" smtClean="0">
                <a:solidFill>
                  <a:srgbClr val="376092"/>
                </a:solidFill>
                <a:latin typeface="Arial" pitchFamily="34" charset="0"/>
              </a:rPr>
              <a:t>Подсистема управления расходами ГИИС «Электронный бюджет»</a:t>
            </a:r>
            <a:endParaRPr lang="ru-RU" altLang="ru-RU" sz="3800" b="1" dirty="0">
              <a:solidFill>
                <a:srgbClr val="376092"/>
              </a:solidFill>
              <a:latin typeface="Arial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7208874" y="5111459"/>
            <a:ext cx="4185620" cy="1509026"/>
          </a:xfrm>
          <a:prstGeom prst="rect">
            <a:avLst/>
          </a:prstGeom>
          <a:noFill/>
          <a:ln>
            <a:noFill/>
          </a:ln>
          <a:effectLst/>
          <a:scene3d>
            <a:camera prst="obliqueTop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/>
            <a:r>
              <a:rPr lang="ru-RU" sz="1600" b="1" dirty="0">
                <a:solidFill>
                  <a:srgbClr val="37609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Начальник Управления интегрированных информационных систем государственных финансов Н.В. Гвоздева</a:t>
            </a:r>
          </a:p>
        </p:txBody>
      </p:sp>
    </p:spTree>
    <p:extLst>
      <p:ext uri="{BB962C8B-B14F-4D97-AF65-F5344CB8AC3E}">
        <p14:creationId xmlns:p14="http://schemas.microsoft.com/office/powerpoint/2010/main" val="1717499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786818" y="962544"/>
            <a:ext cx="4580237" cy="54858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8" rIns="91434" bIns="45718" rtlCol="0" anchor="ctr"/>
          <a:lstStyle/>
          <a:p>
            <a:pPr algn="ctr" eaLnBrk="1" hangingPunct="1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5631064" y="952119"/>
            <a:ext cx="3319126" cy="5496305"/>
            <a:chOff x="6680886" y="1276783"/>
            <a:chExt cx="2010029" cy="3336406"/>
          </a:xfrm>
        </p:grpSpPr>
        <p:sp>
          <p:nvSpPr>
            <p:cNvPr id="28" name="Скругленный прямоугольник 27"/>
            <p:cNvSpPr/>
            <p:nvPr/>
          </p:nvSpPr>
          <p:spPr>
            <a:xfrm>
              <a:off x="6849387" y="1285021"/>
              <a:ext cx="1841528" cy="3328168"/>
            </a:xfrm>
            <a:prstGeom prst="roundRect">
              <a:avLst>
                <a:gd name="adj" fmla="val 10261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92" name="Прямоугольник 91"/>
            <p:cNvSpPr/>
            <p:nvPr/>
          </p:nvSpPr>
          <p:spPr>
            <a:xfrm>
              <a:off x="6680886" y="1276783"/>
              <a:ext cx="525487" cy="332816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ru-RU">
                <a:solidFill>
                  <a:prstClr val="white"/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992024" y="1234420"/>
            <a:ext cx="1416945" cy="26160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ru-RU"/>
            </a:defPPr>
            <a:lvl1pPr>
              <a:defRPr b="1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defRPr>
            </a:lvl1pPr>
          </a:lstStyle>
          <a:p>
            <a:pPr eaLnBrk="1" hangingPunct="1"/>
            <a:r>
              <a:rPr lang="ru-RU" sz="1100" dirty="0">
                <a:solidFill>
                  <a:srgbClr val="3396C7"/>
                </a:solidFill>
                <a:cs typeface="Arial" charset="0"/>
              </a:rPr>
              <a:t>Оператор ФК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2</a:t>
            </a:fld>
            <a:endParaRPr lang="ru-RU" alt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3859861" y="1513852"/>
            <a:ext cx="1681264" cy="354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8" rIns="91434" bIns="45718" rtlCol="0" anchor="ctr"/>
          <a:lstStyle/>
          <a:p>
            <a:pPr algn="ctr" eaLnBrk="1" hangingPunct="1"/>
            <a:r>
              <a:rPr lang="ru-RU" sz="1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ЛК ГРБС/ПБС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6076934" y="1513848"/>
            <a:ext cx="1681264" cy="354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8" rIns="91434" bIns="45718" rtlCol="0" anchor="ctr"/>
          <a:lstStyle/>
          <a:p>
            <a:pPr algn="ctr" eaLnBrk="1" hangingPunct="1"/>
            <a:r>
              <a:rPr lang="ru-RU" sz="1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ЛК ФК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4153997" y="213989"/>
            <a:ext cx="7724503" cy="341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4" tIns="45718" rIns="91434" bIns="45718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altLang="ru-RU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Постановка на учет бюджетных обязательств по соглашениям</a:t>
            </a:r>
            <a:endParaRPr lang="ru-RU" altLang="ru-RU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grpSp>
        <p:nvGrpSpPr>
          <p:cNvPr id="49" name="Группа 48"/>
          <p:cNvGrpSpPr/>
          <p:nvPr/>
        </p:nvGrpSpPr>
        <p:grpSpPr>
          <a:xfrm>
            <a:off x="4024967" y="1980216"/>
            <a:ext cx="1379940" cy="1316823"/>
            <a:chOff x="1469423" y="2754398"/>
            <a:chExt cx="1379940" cy="1316822"/>
          </a:xfrm>
        </p:grpSpPr>
        <p:sp>
          <p:nvSpPr>
            <p:cNvPr id="50" name="Прямоугольник 49"/>
            <p:cNvSpPr/>
            <p:nvPr/>
          </p:nvSpPr>
          <p:spPr>
            <a:xfrm>
              <a:off x="1469423" y="3471056"/>
              <a:ext cx="1379940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eaLnBrk="1" hangingPunct="1">
                <a:defRPr/>
              </a:pPr>
              <a:r>
                <a:rPr lang="ru-RU" altLang="ru-RU" sz="1100" b="1" dirty="0">
                  <a:latin typeface="Arial" pitchFamily="34" charset="0"/>
                  <a:cs typeface="Arial" charset="0"/>
                </a:rPr>
                <a:t>Формирование сведений о БО и соглашении</a:t>
              </a:r>
            </a:p>
          </p:txBody>
        </p:sp>
        <p:pic>
          <p:nvPicPr>
            <p:cNvPr id="51" name="Picture 6" descr="document icon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5210" y="2754398"/>
              <a:ext cx="719999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9" name="Группа 68"/>
          <p:cNvGrpSpPr/>
          <p:nvPr/>
        </p:nvGrpSpPr>
        <p:grpSpPr>
          <a:xfrm>
            <a:off x="5553184" y="1976608"/>
            <a:ext cx="1912747" cy="960707"/>
            <a:chOff x="7030364" y="2068505"/>
            <a:chExt cx="1912747" cy="960707"/>
          </a:xfrm>
        </p:grpSpPr>
        <p:grpSp>
          <p:nvGrpSpPr>
            <p:cNvPr id="57" name="Группа 56"/>
            <p:cNvGrpSpPr/>
            <p:nvPr/>
          </p:nvGrpSpPr>
          <p:grpSpPr>
            <a:xfrm>
              <a:off x="7505793" y="2068505"/>
              <a:ext cx="720000" cy="720000"/>
              <a:chOff x="3331082" y="5194638"/>
              <a:chExt cx="720000" cy="720000"/>
            </a:xfrm>
          </p:grpSpPr>
          <p:sp>
            <p:nvSpPr>
              <p:cNvPr id="58" name="Овал 57"/>
              <p:cNvSpPr/>
              <p:nvPr/>
            </p:nvSpPr>
            <p:spPr>
              <a:xfrm>
                <a:off x="3331082" y="5194638"/>
                <a:ext cx="720000" cy="720000"/>
              </a:xfrm>
              <a:prstGeom prst="ellipse">
                <a:avLst/>
              </a:prstGeom>
              <a:solidFill>
                <a:srgbClr val="215E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hangingPunct="1"/>
                <a:endParaRPr lang="ru-RU" sz="1200">
                  <a:solidFill>
                    <a:prstClr val="white"/>
                  </a:solidFill>
                </a:endParaRPr>
              </a:p>
            </p:txBody>
          </p:sp>
          <p:pic>
            <p:nvPicPr>
              <p:cNvPr id="59" name="Picture 4" descr="loupe, magnifying glass, search, seo, zoom icon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075" t="13910" r="17550" b="17839"/>
              <a:stretch/>
            </p:blipFill>
            <p:spPr bwMode="auto">
              <a:xfrm>
                <a:off x="3389266" y="5223357"/>
                <a:ext cx="598483" cy="68304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63" name="Прямоугольник 62"/>
            <p:cNvSpPr/>
            <p:nvPr/>
          </p:nvSpPr>
          <p:spPr>
            <a:xfrm>
              <a:off x="7030364" y="2767602"/>
              <a:ext cx="1912747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ru-RU" altLang="ru-RU" sz="11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charset="0"/>
                </a:rPr>
                <a:t>Контроль </a:t>
              </a:r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charset="0"/>
                </a:rPr>
                <a:t>ФК</a:t>
              </a:r>
              <a:endParaRPr lang="ru-RU" altLang="ru-RU" sz="1100" b="1" dirty="0">
                <a:solidFill>
                  <a:srgbClr val="2C80AA"/>
                </a:solidFill>
                <a:latin typeface="Arial" pitchFamily="34" charset="0"/>
                <a:cs typeface="Arial" charset="0"/>
              </a:endParaRPr>
            </a:p>
          </p:txBody>
        </p:sp>
      </p:grpSp>
      <p:cxnSp>
        <p:nvCxnSpPr>
          <p:cNvPr id="70" name="Прямая со стрелкой 69"/>
          <p:cNvCxnSpPr>
            <a:stCxn id="51" idx="3"/>
            <a:endCxn id="58" idx="2"/>
          </p:cNvCxnSpPr>
          <p:nvPr/>
        </p:nvCxnSpPr>
        <p:spPr>
          <a:xfrm flipV="1">
            <a:off x="4990753" y="2336608"/>
            <a:ext cx="1037860" cy="3609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60" name="Скругленный прямоугольник 59"/>
          <p:cNvSpPr/>
          <p:nvPr/>
        </p:nvSpPr>
        <p:spPr>
          <a:xfrm>
            <a:off x="561976" y="1053929"/>
            <a:ext cx="2819400" cy="2739580"/>
          </a:xfrm>
          <a:prstGeom prst="roundRect">
            <a:avLst>
              <a:gd name="adj" fmla="val 8856"/>
            </a:avLst>
          </a:prstGeom>
          <a:solidFill>
            <a:srgbClr val="EBF0F9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8" rIns="91434" bIns="45718" rtlCol="0" anchor="ctr"/>
          <a:lstStyle/>
          <a:p>
            <a:pPr algn="ctr" eaLnBrk="1" hangingPunct="1"/>
            <a:endParaRPr lang="ru-RU">
              <a:solidFill>
                <a:prstClr val="white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678684" y="2716341"/>
            <a:ext cx="1298327" cy="430885"/>
          </a:xfrm>
          <a:prstGeom prst="rect">
            <a:avLst/>
          </a:prstGeom>
        </p:spPr>
        <p:txBody>
          <a:bodyPr wrap="square" lIns="91434" tIns="45718" rIns="91434" bIns="45718">
            <a:spAutoFit/>
          </a:bodyPr>
          <a:lstStyle/>
          <a:p>
            <a:pPr algn="ctr" eaLnBrk="1" hangingPunct="1">
              <a:defRPr/>
            </a:pPr>
            <a:r>
              <a:rPr lang="ru-RU" altLang="ru-RU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charset="0"/>
              </a:rPr>
              <a:t>Заключение соглашения</a:t>
            </a:r>
          </a:p>
        </p:txBody>
      </p:sp>
      <p:pic>
        <p:nvPicPr>
          <p:cNvPr id="73" name="Picture 2" descr="contract, document, paper, pen, sign, signature ic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121" y="1924596"/>
            <a:ext cx="719999" cy="737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TextBox 75"/>
          <p:cNvSpPr txBox="1"/>
          <p:nvPr/>
        </p:nvSpPr>
        <p:spPr>
          <a:xfrm>
            <a:off x="641333" y="1342478"/>
            <a:ext cx="1488680" cy="261611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ru-RU"/>
            </a:defPPr>
            <a:lvl1pPr>
              <a:defRPr b="1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defRPr>
            </a:lvl1pPr>
          </a:lstStyle>
          <a:p>
            <a:pPr eaLnBrk="1" hangingPunct="1"/>
            <a:r>
              <a:rPr lang="ru-RU" sz="1100" dirty="0">
                <a:solidFill>
                  <a:srgbClr val="3396C7"/>
                </a:solidFill>
                <a:cs typeface="Arial" charset="0"/>
              </a:rPr>
              <a:t>Оператор Минфин</a:t>
            </a:r>
          </a:p>
        </p:txBody>
      </p:sp>
      <p:grpSp>
        <p:nvGrpSpPr>
          <p:cNvPr id="77" name="Группа 76"/>
          <p:cNvGrpSpPr/>
          <p:nvPr/>
        </p:nvGrpSpPr>
        <p:grpSpPr>
          <a:xfrm>
            <a:off x="2373393" y="1927223"/>
            <a:ext cx="720000" cy="737463"/>
            <a:chOff x="-1124254" y="3183801"/>
            <a:chExt cx="605133" cy="562167"/>
          </a:xfrm>
        </p:grpSpPr>
        <p:sp>
          <p:nvSpPr>
            <p:cNvPr id="84" name="Овал 83"/>
            <p:cNvSpPr/>
            <p:nvPr/>
          </p:nvSpPr>
          <p:spPr>
            <a:xfrm>
              <a:off x="-1124254" y="3183801"/>
              <a:ext cx="605133" cy="562167"/>
            </a:xfrm>
            <a:prstGeom prst="ellipse">
              <a:avLst/>
            </a:prstGeom>
            <a:solidFill>
              <a:srgbClr val="FECE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85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51185" y="3302665"/>
              <a:ext cx="280987" cy="365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7" name="Прямоугольник 86"/>
          <p:cNvSpPr/>
          <p:nvPr/>
        </p:nvSpPr>
        <p:spPr>
          <a:xfrm>
            <a:off x="2182639" y="2738883"/>
            <a:ext cx="1101507" cy="430883"/>
          </a:xfrm>
          <a:prstGeom prst="rect">
            <a:avLst/>
          </a:prstGeom>
        </p:spPr>
        <p:txBody>
          <a:bodyPr wrap="square" lIns="91434" tIns="45718" rIns="91434" bIns="45718">
            <a:spAutoFit/>
          </a:bodyPr>
          <a:lstStyle/>
          <a:p>
            <a:pPr algn="ctr" eaLnBrk="1" hangingPunct="1">
              <a:defRPr/>
            </a:pPr>
            <a:r>
              <a:rPr lang="ru-RU" altLang="ru-RU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charset="0"/>
              </a:rPr>
              <a:t>Печать соглашения</a:t>
            </a:r>
          </a:p>
        </p:txBody>
      </p:sp>
      <p:cxnSp>
        <p:nvCxnSpPr>
          <p:cNvPr id="88" name="Прямая со стрелкой 120"/>
          <p:cNvCxnSpPr>
            <a:stCxn id="73" idx="3"/>
            <a:endCxn id="84" idx="2"/>
          </p:cNvCxnSpPr>
          <p:nvPr/>
        </p:nvCxnSpPr>
        <p:spPr>
          <a:xfrm>
            <a:off x="1653117" y="2293326"/>
            <a:ext cx="720276" cy="2627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91" name="TextBox 90"/>
          <p:cNvSpPr txBox="1"/>
          <p:nvPr/>
        </p:nvSpPr>
        <p:spPr>
          <a:xfrm>
            <a:off x="645607" y="1135741"/>
            <a:ext cx="3042457" cy="323163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eaLnBrk="1" hangingPunct="1"/>
            <a:r>
              <a:rPr lang="ru-RU" sz="1500" b="1" dirty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  <a:cs typeface="Arial" charset="0"/>
              </a:rPr>
              <a:t>УПРАВЛЕНИЕ РАСХОДАМИ</a:t>
            </a:r>
            <a:endParaRPr lang="ru-RU" sz="1200" b="1" dirty="0">
              <a:solidFill>
                <a:srgbClr val="3396C7"/>
              </a:solidFill>
              <a:latin typeface="Arial" panose="020B0604020202020204" pitchFamily="34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27787" y="1030040"/>
            <a:ext cx="3042457" cy="323163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eaLnBrk="1" hangingPunct="1"/>
            <a:r>
              <a:rPr lang="ru-RU" sz="1500" b="1" dirty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  <a:cs typeface="Arial" charset="0"/>
              </a:rPr>
              <a:t>УПРАВЛЕНИЕ РАСХОДАМИ</a:t>
            </a:r>
            <a:endParaRPr lang="ru-RU" sz="1200" b="1" dirty="0">
              <a:solidFill>
                <a:srgbClr val="3396C7"/>
              </a:solidFill>
              <a:latin typeface="Arial" panose="020B0604020202020204" pitchFamily="34" charset="0"/>
              <a:cs typeface="Arial" charset="0"/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7518772" y="4903741"/>
            <a:ext cx="1461263" cy="1532719"/>
            <a:chOff x="7162788" y="3243931"/>
            <a:chExt cx="1461263" cy="1532719"/>
          </a:xfrm>
        </p:grpSpPr>
        <p:pic>
          <p:nvPicPr>
            <p:cNvPr id="53" name="Picture 16" descr="folder icon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33421" y="3243931"/>
              <a:ext cx="719999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2" name="Прямоугольник 61"/>
            <p:cNvSpPr/>
            <p:nvPr/>
          </p:nvSpPr>
          <p:spPr>
            <a:xfrm>
              <a:off x="7162788" y="3996950"/>
              <a:ext cx="1461263" cy="7797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ru-RU" altLang="ru-RU" sz="1100" b="1" dirty="0">
                  <a:solidFill>
                    <a:schemeClr val="accent2">
                      <a:lumMod val="75000"/>
                    </a:schemeClr>
                  </a:solidFill>
                  <a:latin typeface="Arial" pitchFamily="34" charset="0"/>
                  <a:cs typeface="Arial" charset="0"/>
                </a:rPr>
                <a:t>Включение сведений в реестр соглашений</a:t>
              </a:r>
            </a:p>
          </p:txBody>
        </p:sp>
      </p:grpSp>
      <p:cxnSp>
        <p:nvCxnSpPr>
          <p:cNvPr id="64" name="Прямая со стрелкой 63"/>
          <p:cNvCxnSpPr>
            <a:stCxn id="133" idx="3"/>
            <a:endCxn id="90" idx="1"/>
          </p:cNvCxnSpPr>
          <p:nvPr/>
        </p:nvCxnSpPr>
        <p:spPr>
          <a:xfrm flipV="1">
            <a:off x="7331324" y="2330038"/>
            <a:ext cx="594198" cy="1519902"/>
          </a:xfrm>
          <a:prstGeom prst="bentConnector3">
            <a:avLst>
              <a:gd name="adj1" fmla="val 50000"/>
            </a:avLst>
          </a:prstGeom>
          <a:ln w="38100">
            <a:solidFill>
              <a:srgbClr val="0070C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8" name="Прямая со стрелкой 63"/>
          <p:cNvCxnSpPr>
            <a:endCxn id="133" idx="1"/>
          </p:cNvCxnSpPr>
          <p:nvPr/>
        </p:nvCxnSpPr>
        <p:spPr>
          <a:xfrm rot="16200000" flipH="1">
            <a:off x="6163478" y="3222092"/>
            <a:ext cx="852983" cy="402712"/>
          </a:xfrm>
          <a:prstGeom prst="bentConnector2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89" name="Группа 88"/>
          <p:cNvGrpSpPr/>
          <p:nvPr/>
        </p:nvGrpSpPr>
        <p:grpSpPr>
          <a:xfrm>
            <a:off x="7554889" y="1970038"/>
            <a:ext cx="1461263" cy="1368572"/>
            <a:chOff x="7162788" y="3243931"/>
            <a:chExt cx="1461263" cy="1368572"/>
          </a:xfrm>
        </p:grpSpPr>
        <p:pic>
          <p:nvPicPr>
            <p:cNvPr id="90" name="Picture 16" descr="folder icon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33421" y="3243931"/>
              <a:ext cx="719999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3" name="Прямоугольник 92"/>
            <p:cNvSpPr/>
            <p:nvPr/>
          </p:nvSpPr>
          <p:spPr>
            <a:xfrm>
              <a:off x="7162788" y="3996950"/>
              <a:ext cx="1461263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ru-RU" altLang="ru-RU" sz="1100" b="1" dirty="0">
                  <a:solidFill>
                    <a:schemeClr val="accent2">
                      <a:lumMod val="75000"/>
                    </a:schemeClr>
                  </a:solidFill>
                  <a:latin typeface="Arial" pitchFamily="34" charset="0"/>
                  <a:cs typeface="Arial" charset="0"/>
                </a:rPr>
                <a:t>Включение сведений в Перечень БО</a:t>
              </a:r>
            </a:p>
          </p:txBody>
        </p:sp>
      </p:grpSp>
      <p:cxnSp>
        <p:nvCxnSpPr>
          <p:cNvPr id="67" name="Прямая со стрелкой 63"/>
          <p:cNvCxnSpPr>
            <a:endCxn id="135" idx="6"/>
          </p:cNvCxnSpPr>
          <p:nvPr/>
        </p:nvCxnSpPr>
        <p:spPr>
          <a:xfrm rot="5400000">
            <a:off x="5743392" y="3207293"/>
            <a:ext cx="849955" cy="435338"/>
          </a:xfrm>
          <a:prstGeom prst="bentConnector2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H="1">
            <a:off x="3506744" y="764835"/>
            <a:ext cx="24716" cy="5042146"/>
          </a:xfrm>
          <a:prstGeom prst="line">
            <a:avLst/>
          </a:prstGeom>
          <a:ln w="3492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люс 2"/>
          <p:cNvSpPr/>
          <p:nvPr/>
        </p:nvSpPr>
        <p:spPr>
          <a:xfrm>
            <a:off x="8182729" y="2261363"/>
            <a:ext cx="184326" cy="186467"/>
          </a:xfrm>
          <a:prstGeom prst="mathPlus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6" name="Плюс 65"/>
          <p:cNvSpPr/>
          <p:nvPr/>
        </p:nvSpPr>
        <p:spPr>
          <a:xfrm>
            <a:off x="8182729" y="5206788"/>
            <a:ext cx="184326" cy="186467"/>
          </a:xfrm>
          <a:prstGeom prst="mathPlus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9075065" y="974667"/>
            <a:ext cx="3050962" cy="5460186"/>
          </a:xfrm>
          <a:prstGeom prst="roundRect">
            <a:avLst>
              <a:gd name="adj" fmla="val 9872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ru-RU" dirty="0">
              <a:solidFill>
                <a:prstClr val="white"/>
              </a:solidFill>
            </a:endParaRPr>
          </a:p>
        </p:txBody>
      </p:sp>
      <p:grpSp>
        <p:nvGrpSpPr>
          <p:cNvPr id="71" name="Группа 70"/>
          <p:cNvGrpSpPr/>
          <p:nvPr/>
        </p:nvGrpSpPr>
        <p:grpSpPr>
          <a:xfrm>
            <a:off x="9664976" y="4903468"/>
            <a:ext cx="1831699" cy="720000"/>
            <a:chOff x="10111377" y="4552140"/>
            <a:chExt cx="1831699" cy="720000"/>
          </a:xfrm>
        </p:grpSpPr>
        <p:sp>
          <p:nvSpPr>
            <p:cNvPr id="72" name="Прямоугольник 71"/>
            <p:cNvSpPr/>
            <p:nvPr/>
          </p:nvSpPr>
          <p:spPr>
            <a:xfrm>
              <a:off x="10813367" y="4698565"/>
              <a:ext cx="1129709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hangingPunct="1">
                <a:defRPr/>
              </a:pPr>
              <a:r>
                <a:rPr lang="ru-RU" altLang="ru-RU" sz="11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charset="0"/>
                </a:rPr>
                <a:t>Отражение БО на л/с</a:t>
              </a:r>
            </a:p>
          </p:txBody>
        </p:sp>
        <p:grpSp>
          <p:nvGrpSpPr>
            <p:cNvPr id="74" name="Группа 73"/>
            <p:cNvGrpSpPr/>
            <p:nvPr/>
          </p:nvGrpSpPr>
          <p:grpSpPr>
            <a:xfrm>
              <a:off x="10111377" y="4552140"/>
              <a:ext cx="719999" cy="720000"/>
              <a:chOff x="7150855" y="5154114"/>
              <a:chExt cx="719999" cy="720000"/>
            </a:xfrm>
          </p:grpSpPr>
          <p:pic>
            <p:nvPicPr>
              <p:cNvPr id="75" name="Picture 36" descr="computer icon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50855" y="5154114"/>
                <a:ext cx="719999" cy="72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3" name="Picture 38" descr="arrow, down icon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2079" y="5328365"/>
                <a:ext cx="251999" cy="252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86" name="TextBox 85"/>
          <p:cNvSpPr txBox="1"/>
          <p:nvPr/>
        </p:nvSpPr>
        <p:spPr>
          <a:xfrm>
            <a:off x="9137767" y="1094296"/>
            <a:ext cx="210814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ru-RU" sz="1500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  <a:cs typeface="Arial" charset="0"/>
              </a:rPr>
              <a:t>АСФК</a:t>
            </a:r>
            <a:r>
              <a:rPr lang="ru-RU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  <a:cs typeface="Arial" charset="0"/>
              </a:rPr>
              <a:t> </a:t>
            </a:r>
            <a:r>
              <a:rPr lang="ru-RU" sz="1200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  <a:cs typeface="Arial" charset="0"/>
              </a:rPr>
              <a:t>(контур, в котором ведется л/с)</a:t>
            </a:r>
            <a:endParaRPr lang="ru-RU" sz="1200" b="1" dirty="0">
              <a:solidFill>
                <a:srgbClr val="4472C4">
                  <a:lumMod val="50000"/>
                </a:srgbClr>
              </a:solidFill>
              <a:latin typeface="Arial" panose="020B0604020202020204" pitchFamily="34" charset="0"/>
              <a:cs typeface="Arial" charset="0"/>
            </a:endParaRPr>
          </a:p>
        </p:txBody>
      </p:sp>
      <p:grpSp>
        <p:nvGrpSpPr>
          <p:cNvPr id="98" name="Группа 97"/>
          <p:cNvGrpSpPr/>
          <p:nvPr/>
        </p:nvGrpSpPr>
        <p:grpSpPr>
          <a:xfrm>
            <a:off x="9589576" y="1957009"/>
            <a:ext cx="1975756" cy="738286"/>
            <a:chOff x="10069722" y="3378189"/>
            <a:chExt cx="1975756" cy="738286"/>
          </a:xfrm>
        </p:grpSpPr>
        <p:sp>
          <p:nvSpPr>
            <p:cNvPr id="99" name="Овал 98"/>
            <p:cNvSpPr/>
            <p:nvPr/>
          </p:nvSpPr>
          <p:spPr>
            <a:xfrm>
              <a:off x="10069722" y="3391112"/>
              <a:ext cx="720000" cy="720000"/>
            </a:xfrm>
            <a:prstGeom prst="ellipse">
              <a:avLst/>
            </a:prstGeom>
            <a:solidFill>
              <a:srgbClr val="215E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00" name="Picture 4" descr="loupe, magnifying glass, search, seo, zoom icon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75" t="13910" r="17550" b="17839"/>
            <a:stretch/>
          </p:blipFill>
          <p:spPr bwMode="auto">
            <a:xfrm>
              <a:off x="10136668" y="3378189"/>
              <a:ext cx="642271" cy="738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1" name="Прямоугольник 100"/>
            <p:cNvSpPr/>
            <p:nvPr/>
          </p:nvSpPr>
          <p:spPr>
            <a:xfrm>
              <a:off x="10736516" y="3488382"/>
              <a:ext cx="1308962" cy="60016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charset="0"/>
                </a:rPr>
                <a:t>Контроль на непревышение ЛБО</a:t>
              </a:r>
              <a:endParaRPr lang="ru-RU" altLang="ru-RU" sz="11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charset="0"/>
              </a:endParaRPr>
            </a:p>
          </p:txBody>
        </p:sp>
      </p:grpSp>
      <p:cxnSp>
        <p:nvCxnSpPr>
          <p:cNvPr id="102" name="Соединительная линия уступом 101"/>
          <p:cNvCxnSpPr>
            <a:stCxn id="105" idx="2"/>
            <a:endCxn id="75" idx="0"/>
          </p:cNvCxnSpPr>
          <p:nvPr/>
        </p:nvCxnSpPr>
        <p:spPr>
          <a:xfrm rot="16200000" flipH="1">
            <a:off x="9203938" y="4082429"/>
            <a:ext cx="1191777" cy="45030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03" name="Соединительная линия уступом 102"/>
          <p:cNvCxnSpPr>
            <a:stCxn id="100" idx="2"/>
            <a:endCxn id="107" idx="0"/>
          </p:cNvCxnSpPr>
          <p:nvPr/>
        </p:nvCxnSpPr>
        <p:spPr>
          <a:xfrm rot="16200000" flipH="1">
            <a:off x="9967705" y="2705247"/>
            <a:ext cx="456286" cy="436381"/>
          </a:xfrm>
          <a:prstGeom prst="bentConnector3">
            <a:avLst>
              <a:gd name="adj1" fmla="val 50000"/>
            </a:avLst>
          </a:prstGeom>
          <a:ln w="38100">
            <a:solidFill>
              <a:srgbClr val="0070C0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04" name="Соединительная линия уступом 103"/>
          <p:cNvCxnSpPr>
            <a:stCxn id="100" idx="2"/>
            <a:endCxn id="105" idx="0"/>
          </p:cNvCxnSpPr>
          <p:nvPr/>
        </p:nvCxnSpPr>
        <p:spPr>
          <a:xfrm rot="5400000">
            <a:off x="9537969" y="2732002"/>
            <a:ext cx="476396" cy="402982"/>
          </a:xfrm>
          <a:prstGeom prst="bentConnector3">
            <a:avLst>
              <a:gd name="adj1" fmla="val 50000"/>
            </a:avLst>
          </a:prstGeom>
          <a:ln w="38100">
            <a:solidFill>
              <a:srgbClr val="0070C0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pic>
        <p:nvPicPr>
          <p:cNvPr id="105" name="Picture 2" descr="check icon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4676" y="3171691"/>
            <a:ext cx="539999" cy="5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6" name="Группа 105"/>
          <p:cNvGrpSpPr/>
          <p:nvPr/>
        </p:nvGrpSpPr>
        <p:grpSpPr>
          <a:xfrm>
            <a:off x="10144039" y="3151581"/>
            <a:ext cx="540000" cy="540000"/>
            <a:chOff x="5520158" y="3435366"/>
            <a:chExt cx="540000" cy="540000"/>
          </a:xfrm>
        </p:grpSpPr>
        <p:sp>
          <p:nvSpPr>
            <p:cNvPr id="107" name="Овал 106"/>
            <p:cNvSpPr/>
            <p:nvPr/>
          </p:nvSpPr>
          <p:spPr>
            <a:xfrm>
              <a:off x="5520158" y="3435366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08" name="Крест 107"/>
            <p:cNvSpPr/>
            <p:nvPr/>
          </p:nvSpPr>
          <p:spPr>
            <a:xfrm rot="2777144">
              <a:off x="5621059" y="3520305"/>
              <a:ext cx="324000" cy="324000"/>
            </a:xfrm>
            <a:prstGeom prst="plus">
              <a:avLst>
                <a:gd name="adj" fmla="val 3876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dist="25400" dir="4440000" sx="94000" sy="94000" algn="ctr" rotWithShape="0">
                <a:schemeClr val="accent3">
                  <a:lumMod val="75000"/>
                  <a:alpha val="6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ru-RU">
                <a:solidFill>
                  <a:prstClr val="white"/>
                </a:solidFill>
              </a:endParaRPr>
            </a:p>
          </p:txBody>
        </p:sp>
      </p:grpSp>
      <p:cxnSp>
        <p:nvCxnSpPr>
          <p:cNvPr id="109" name="Соединительная линия уступом 108"/>
          <p:cNvCxnSpPr>
            <a:stCxn id="107" idx="4"/>
            <a:endCxn id="75" idx="0"/>
          </p:cNvCxnSpPr>
          <p:nvPr/>
        </p:nvCxnSpPr>
        <p:spPr>
          <a:xfrm rot="5400000">
            <a:off x="9613565" y="4102993"/>
            <a:ext cx="1211887" cy="389063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10" name="Группа 109"/>
          <p:cNvGrpSpPr/>
          <p:nvPr/>
        </p:nvGrpSpPr>
        <p:grpSpPr>
          <a:xfrm>
            <a:off x="10684039" y="3064058"/>
            <a:ext cx="1356801" cy="1294895"/>
            <a:chOff x="6576012" y="5765756"/>
            <a:chExt cx="1356801" cy="1294895"/>
          </a:xfrm>
        </p:grpSpPr>
        <p:pic>
          <p:nvPicPr>
            <p:cNvPr id="111" name="Picture 2" descr="mail icon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0748" y="5765756"/>
              <a:ext cx="719589" cy="719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2" name="Прямоугольник 111"/>
            <p:cNvSpPr/>
            <p:nvPr/>
          </p:nvSpPr>
          <p:spPr>
            <a:xfrm>
              <a:off x="6576012" y="6460487"/>
              <a:ext cx="1356801" cy="60016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 eaLnBrk="1" hangingPunct="1">
                <a:defRPr/>
              </a:pPr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charset="0"/>
                </a:rPr>
                <a:t>Уведомление о превышении ЛБО</a:t>
              </a:r>
              <a:endParaRPr lang="ru-RU" altLang="ru-RU" sz="11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charset="0"/>
              </a:endParaRPr>
            </a:p>
          </p:txBody>
        </p:sp>
      </p:grpSp>
      <p:cxnSp>
        <p:nvCxnSpPr>
          <p:cNvPr id="113" name="Соединительная линия уступом 112"/>
          <p:cNvCxnSpPr>
            <a:stCxn id="107" idx="6"/>
          </p:cNvCxnSpPr>
          <p:nvPr/>
        </p:nvCxnSpPr>
        <p:spPr>
          <a:xfrm>
            <a:off x="10684039" y="3421581"/>
            <a:ext cx="384058" cy="0"/>
          </a:xfrm>
          <a:prstGeom prst="bentConnector3">
            <a:avLst>
              <a:gd name="adj1" fmla="val 50000"/>
            </a:avLst>
          </a:prstGeom>
          <a:ln w="38100">
            <a:solidFill>
              <a:srgbClr val="0070C0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pic>
        <p:nvPicPr>
          <p:cNvPr id="133" name="Picture 2" descr="check icon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325" y="3579940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4" name="Группа 133"/>
          <p:cNvGrpSpPr/>
          <p:nvPr/>
        </p:nvGrpSpPr>
        <p:grpSpPr>
          <a:xfrm>
            <a:off x="5410700" y="3579940"/>
            <a:ext cx="540000" cy="540000"/>
            <a:chOff x="5520158" y="3435366"/>
            <a:chExt cx="540000" cy="540000"/>
          </a:xfrm>
        </p:grpSpPr>
        <p:sp>
          <p:nvSpPr>
            <p:cNvPr id="135" name="Овал 134"/>
            <p:cNvSpPr/>
            <p:nvPr/>
          </p:nvSpPr>
          <p:spPr>
            <a:xfrm>
              <a:off x="5520158" y="3435366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36" name="Крест 135"/>
            <p:cNvSpPr/>
            <p:nvPr/>
          </p:nvSpPr>
          <p:spPr>
            <a:xfrm rot="2777144">
              <a:off x="5621059" y="3520305"/>
              <a:ext cx="324000" cy="324000"/>
            </a:xfrm>
            <a:prstGeom prst="plus">
              <a:avLst>
                <a:gd name="adj" fmla="val 3876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dist="25400" dir="4440000" sx="94000" sy="94000" algn="ctr" rotWithShape="0">
                <a:schemeClr val="accent3">
                  <a:lumMod val="75000"/>
                  <a:alpha val="6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ru-RU">
                <a:solidFill>
                  <a:prstClr val="white"/>
                </a:solidFill>
              </a:endParaRPr>
            </a:p>
          </p:txBody>
        </p:sp>
      </p:grpSp>
      <p:cxnSp>
        <p:nvCxnSpPr>
          <p:cNvPr id="137" name="Прямая со стрелкой 63"/>
          <p:cNvCxnSpPr>
            <a:stCxn id="135" idx="2"/>
          </p:cNvCxnSpPr>
          <p:nvPr/>
        </p:nvCxnSpPr>
        <p:spPr>
          <a:xfrm rot="10800000">
            <a:off x="4486340" y="3297042"/>
            <a:ext cx="924361" cy="552899"/>
          </a:xfrm>
          <a:prstGeom prst="bentConnector3">
            <a:avLst>
              <a:gd name="adj1" fmla="val 100492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38" name="Группа 137"/>
          <p:cNvGrpSpPr/>
          <p:nvPr/>
        </p:nvGrpSpPr>
        <p:grpSpPr>
          <a:xfrm>
            <a:off x="4525763" y="3712380"/>
            <a:ext cx="841128" cy="215444"/>
            <a:chOff x="7624418" y="4021511"/>
            <a:chExt cx="497946" cy="215444"/>
          </a:xfrm>
        </p:grpSpPr>
        <p:sp>
          <p:nvSpPr>
            <p:cNvPr id="139" name="Шестиугольник 138"/>
            <p:cNvSpPr/>
            <p:nvPr/>
          </p:nvSpPr>
          <p:spPr>
            <a:xfrm>
              <a:off x="7654783" y="4033756"/>
              <a:ext cx="452545" cy="198253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ru-RU" sz="11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7624418" y="4021511"/>
              <a:ext cx="49794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ru-RU" sz="8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Протокол</a:t>
              </a:r>
              <a:endParaRPr lang="ru-RU" sz="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charset="0"/>
              </a:endParaRPr>
            </a:p>
          </p:txBody>
        </p:sp>
      </p:grpSp>
      <p:cxnSp>
        <p:nvCxnSpPr>
          <p:cNvPr id="94" name="Прямая со стрелкой 93"/>
          <p:cNvCxnSpPr>
            <a:stCxn id="90" idx="3"/>
            <a:endCxn id="99" idx="2"/>
          </p:cNvCxnSpPr>
          <p:nvPr/>
        </p:nvCxnSpPr>
        <p:spPr>
          <a:xfrm flipV="1">
            <a:off x="8645521" y="2329932"/>
            <a:ext cx="944055" cy="106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8046" y="2227390"/>
            <a:ext cx="554037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41" name="Прямая со стрелкой 63"/>
          <p:cNvCxnSpPr>
            <a:stCxn id="75" idx="1"/>
            <a:endCxn id="53" idx="3"/>
          </p:cNvCxnSpPr>
          <p:nvPr/>
        </p:nvCxnSpPr>
        <p:spPr>
          <a:xfrm flipH="1">
            <a:off x="8609404" y="5263468"/>
            <a:ext cx="1055572" cy="273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8" name="Прямая со стрелкой 63"/>
          <p:cNvCxnSpPr/>
          <p:nvPr/>
        </p:nvCxnSpPr>
        <p:spPr>
          <a:xfrm rot="16200000" flipV="1">
            <a:off x="7889443" y="4017004"/>
            <a:ext cx="1968295" cy="528370"/>
          </a:xfrm>
          <a:prstGeom prst="bentConnector3">
            <a:avLst>
              <a:gd name="adj1" fmla="val 51452"/>
            </a:avLst>
          </a:prstGeom>
          <a:ln w="38100">
            <a:solidFill>
              <a:srgbClr val="0070C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pSp>
        <p:nvGrpSpPr>
          <p:cNvPr id="145" name="Группа 144"/>
          <p:cNvGrpSpPr/>
          <p:nvPr/>
        </p:nvGrpSpPr>
        <p:grpSpPr>
          <a:xfrm>
            <a:off x="8380127" y="3948404"/>
            <a:ext cx="845826" cy="461665"/>
            <a:chOff x="9188883" y="3939803"/>
            <a:chExt cx="845826" cy="663517"/>
          </a:xfrm>
        </p:grpSpPr>
        <p:sp>
          <p:nvSpPr>
            <p:cNvPr id="146" name="Шестиугольник 145"/>
            <p:cNvSpPr/>
            <p:nvPr/>
          </p:nvSpPr>
          <p:spPr>
            <a:xfrm>
              <a:off x="9193686" y="3996183"/>
              <a:ext cx="832468" cy="595190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ru-RU" sz="11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9188883" y="3939803"/>
              <a:ext cx="845826" cy="663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ru-RU" sz="8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Дата постановки на учет</a:t>
              </a:r>
              <a:endParaRPr lang="ru-RU" sz="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charset="0"/>
              </a:endParaRPr>
            </a:p>
          </p:txBody>
        </p:sp>
      </p:grpSp>
      <p:grpSp>
        <p:nvGrpSpPr>
          <p:cNvPr id="173" name="Группа 172"/>
          <p:cNvGrpSpPr/>
          <p:nvPr/>
        </p:nvGrpSpPr>
        <p:grpSpPr>
          <a:xfrm>
            <a:off x="1066627" y="4651429"/>
            <a:ext cx="1766932" cy="1650718"/>
            <a:chOff x="9702078" y="947604"/>
            <a:chExt cx="1890959" cy="1650718"/>
          </a:xfrm>
        </p:grpSpPr>
        <p:sp>
          <p:nvSpPr>
            <p:cNvPr id="174" name="Скругленный прямоугольник 173"/>
            <p:cNvSpPr/>
            <p:nvPr/>
          </p:nvSpPr>
          <p:spPr>
            <a:xfrm>
              <a:off x="9702078" y="966677"/>
              <a:ext cx="1890959" cy="1631645"/>
            </a:xfrm>
            <a:prstGeom prst="roundRect">
              <a:avLst>
                <a:gd name="adj" fmla="val 984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75" name="Прямоугольник 174"/>
            <p:cNvSpPr/>
            <p:nvPr/>
          </p:nvSpPr>
          <p:spPr>
            <a:xfrm>
              <a:off x="9747673" y="1951441"/>
              <a:ext cx="172718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ru-RU" sz="1200" b="1" dirty="0" smtClean="0">
                  <a:solidFill>
                    <a:srgbClr val="70AD47"/>
                  </a:solidFill>
                  <a:latin typeface="Arial" pitchFamily="34" charset="0"/>
                </a:rPr>
                <a:t>Публикация реестра соглашений</a:t>
              </a:r>
              <a:endParaRPr lang="ru-RU" altLang="ru-RU" sz="1200" b="1" dirty="0">
                <a:solidFill>
                  <a:srgbClr val="70AD47"/>
                </a:solidFill>
                <a:latin typeface="Arial" pitchFamily="34" charset="0"/>
              </a:endParaRPr>
            </a:p>
          </p:txBody>
        </p:sp>
        <p:pic>
          <p:nvPicPr>
            <p:cNvPr id="176" name="Picture 2" descr="globe icon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30213" y="1292335"/>
              <a:ext cx="785341" cy="6931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7" name="TextBox 176"/>
            <p:cNvSpPr txBox="1"/>
            <p:nvPr/>
          </p:nvSpPr>
          <p:spPr>
            <a:xfrm>
              <a:off x="9808836" y="947604"/>
              <a:ext cx="14122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4472C4">
                      <a:lumMod val="50000"/>
                    </a:srgbClr>
                  </a:solidFill>
                  <a:latin typeface="Arial" panose="020B0604020202020204" pitchFamily="34" charset="0"/>
                </a:rPr>
                <a:t>ЕПБС</a:t>
              </a:r>
              <a:endParaRPr lang="ru-RU" b="1" dirty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endParaRPr>
            </a:p>
          </p:txBody>
        </p:sp>
      </p:grpSp>
      <p:cxnSp>
        <p:nvCxnSpPr>
          <p:cNvPr id="166" name="Прямая со стрелкой 63"/>
          <p:cNvCxnSpPr/>
          <p:nvPr/>
        </p:nvCxnSpPr>
        <p:spPr>
          <a:xfrm flipH="1" flipV="1">
            <a:off x="2579314" y="6000750"/>
            <a:ext cx="5178885" cy="1270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93" name="Группа 192"/>
          <p:cNvGrpSpPr/>
          <p:nvPr/>
        </p:nvGrpSpPr>
        <p:grpSpPr>
          <a:xfrm>
            <a:off x="5753422" y="4554665"/>
            <a:ext cx="1541626" cy="1344886"/>
            <a:chOff x="7231176" y="5765756"/>
            <a:chExt cx="1541626" cy="1344886"/>
          </a:xfrm>
        </p:grpSpPr>
        <p:pic>
          <p:nvPicPr>
            <p:cNvPr id="194" name="Picture 2" descr="mail icon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13198" y="5765756"/>
              <a:ext cx="719589" cy="7195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5" name="Прямоугольник 194"/>
            <p:cNvSpPr/>
            <p:nvPr/>
          </p:nvSpPr>
          <p:spPr>
            <a:xfrm>
              <a:off x="7231176" y="6510478"/>
              <a:ext cx="1541626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Формирование извещения о постановке на учет</a:t>
              </a:r>
              <a:endParaRPr lang="ru-RU" altLang="ru-RU" sz="11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endParaRPr>
            </a:p>
          </p:txBody>
        </p:sp>
      </p:grpSp>
      <p:cxnSp>
        <p:nvCxnSpPr>
          <p:cNvPr id="202" name="Прямая со стрелкой 63"/>
          <p:cNvCxnSpPr>
            <a:endCxn id="194" idx="0"/>
          </p:cNvCxnSpPr>
          <p:nvPr/>
        </p:nvCxnSpPr>
        <p:spPr>
          <a:xfrm rot="10800000" flipV="1">
            <a:off x="6395239" y="4265473"/>
            <a:ext cx="1420986" cy="289192"/>
          </a:xfrm>
          <a:prstGeom prst="bentConnector2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223" name="Прямая со стрелкой 63"/>
          <p:cNvCxnSpPr/>
          <p:nvPr/>
        </p:nvCxnSpPr>
        <p:spPr>
          <a:xfrm rot="5400000">
            <a:off x="7486248" y="3568994"/>
            <a:ext cx="968435" cy="424529"/>
          </a:xfrm>
          <a:prstGeom prst="bentConnector3">
            <a:avLst>
              <a:gd name="adj1" fmla="val 100161"/>
            </a:avLst>
          </a:prstGeom>
          <a:ln w="38100">
            <a:solidFill>
              <a:schemeClr val="accent5"/>
            </a:solidFill>
            <a:tailEnd type="non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14" name="Группа 113"/>
          <p:cNvGrpSpPr/>
          <p:nvPr/>
        </p:nvGrpSpPr>
        <p:grpSpPr>
          <a:xfrm>
            <a:off x="1454271" y="1872948"/>
            <a:ext cx="321491" cy="230832"/>
            <a:chOff x="680881" y="3054388"/>
            <a:chExt cx="321491" cy="230832"/>
          </a:xfrm>
        </p:grpSpPr>
        <p:sp>
          <p:nvSpPr>
            <p:cNvPr id="115" name="Овал 114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1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17" name="Группа 116"/>
          <p:cNvGrpSpPr/>
          <p:nvPr/>
        </p:nvGrpSpPr>
        <p:grpSpPr>
          <a:xfrm>
            <a:off x="2894588" y="1880404"/>
            <a:ext cx="321491" cy="230832"/>
            <a:chOff x="680881" y="3054388"/>
            <a:chExt cx="321491" cy="230832"/>
          </a:xfrm>
        </p:grpSpPr>
        <p:sp>
          <p:nvSpPr>
            <p:cNvPr id="118" name="Овал 117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2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20" name="Группа 119"/>
          <p:cNvGrpSpPr/>
          <p:nvPr/>
        </p:nvGrpSpPr>
        <p:grpSpPr>
          <a:xfrm>
            <a:off x="4733119" y="1933656"/>
            <a:ext cx="321491" cy="230832"/>
            <a:chOff x="680881" y="3054388"/>
            <a:chExt cx="321491" cy="230832"/>
          </a:xfrm>
        </p:grpSpPr>
        <p:sp>
          <p:nvSpPr>
            <p:cNvPr id="121" name="Овал 120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3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23" name="Группа 122"/>
          <p:cNvGrpSpPr/>
          <p:nvPr/>
        </p:nvGrpSpPr>
        <p:grpSpPr>
          <a:xfrm>
            <a:off x="6524534" y="1951786"/>
            <a:ext cx="321491" cy="230832"/>
            <a:chOff x="680881" y="3054388"/>
            <a:chExt cx="321491" cy="230832"/>
          </a:xfrm>
        </p:grpSpPr>
        <p:sp>
          <p:nvSpPr>
            <p:cNvPr id="124" name="Овал 123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4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26" name="Группа 125"/>
          <p:cNvGrpSpPr/>
          <p:nvPr/>
        </p:nvGrpSpPr>
        <p:grpSpPr>
          <a:xfrm>
            <a:off x="8448658" y="1891122"/>
            <a:ext cx="321491" cy="230832"/>
            <a:chOff x="680881" y="3054388"/>
            <a:chExt cx="321491" cy="230832"/>
          </a:xfrm>
        </p:grpSpPr>
        <p:sp>
          <p:nvSpPr>
            <p:cNvPr id="127" name="Овал 126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5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29" name="Группа 128"/>
          <p:cNvGrpSpPr/>
          <p:nvPr/>
        </p:nvGrpSpPr>
        <p:grpSpPr>
          <a:xfrm>
            <a:off x="10082534" y="1941112"/>
            <a:ext cx="321491" cy="230832"/>
            <a:chOff x="680881" y="3054388"/>
            <a:chExt cx="321491" cy="230832"/>
          </a:xfrm>
        </p:grpSpPr>
        <p:sp>
          <p:nvSpPr>
            <p:cNvPr id="130" name="Овал 129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6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32" name="Группа 131"/>
          <p:cNvGrpSpPr/>
          <p:nvPr/>
        </p:nvGrpSpPr>
        <p:grpSpPr>
          <a:xfrm>
            <a:off x="11565332" y="2999983"/>
            <a:ext cx="321491" cy="230832"/>
            <a:chOff x="680881" y="3054388"/>
            <a:chExt cx="321491" cy="230832"/>
          </a:xfrm>
        </p:grpSpPr>
        <p:sp>
          <p:nvSpPr>
            <p:cNvPr id="142" name="Овал 141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7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44" name="Группа 143"/>
          <p:cNvGrpSpPr/>
          <p:nvPr/>
        </p:nvGrpSpPr>
        <p:grpSpPr>
          <a:xfrm>
            <a:off x="10162060" y="4845909"/>
            <a:ext cx="321491" cy="230832"/>
            <a:chOff x="680881" y="3054388"/>
            <a:chExt cx="321491" cy="230832"/>
          </a:xfrm>
        </p:grpSpPr>
        <p:sp>
          <p:nvSpPr>
            <p:cNvPr id="149" name="Овал 148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8   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51" name="Группа 150"/>
          <p:cNvGrpSpPr/>
          <p:nvPr/>
        </p:nvGrpSpPr>
        <p:grpSpPr>
          <a:xfrm>
            <a:off x="8397084" y="4902452"/>
            <a:ext cx="321491" cy="230832"/>
            <a:chOff x="680881" y="3054388"/>
            <a:chExt cx="321491" cy="230832"/>
          </a:xfrm>
        </p:grpSpPr>
        <p:sp>
          <p:nvSpPr>
            <p:cNvPr id="152" name="Овал 151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9   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54" name="Группа 153"/>
          <p:cNvGrpSpPr/>
          <p:nvPr/>
        </p:nvGrpSpPr>
        <p:grpSpPr>
          <a:xfrm>
            <a:off x="6499017" y="4516725"/>
            <a:ext cx="321491" cy="230832"/>
            <a:chOff x="642781" y="3054388"/>
            <a:chExt cx="321491" cy="230832"/>
          </a:xfrm>
        </p:grpSpPr>
        <p:sp>
          <p:nvSpPr>
            <p:cNvPr id="155" name="Овал 154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6427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10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57" name="Группа 156"/>
          <p:cNvGrpSpPr/>
          <p:nvPr/>
        </p:nvGrpSpPr>
        <p:grpSpPr>
          <a:xfrm>
            <a:off x="2006089" y="4965942"/>
            <a:ext cx="321491" cy="230832"/>
            <a:chOff x="642781" y="3054388"/>
            <a:chExt cx="321491" cy="230832"/>
          </a:xfrm>
        </p:grpSpPr>
        <p:sp>
          <p:nvSpPr>
            <p:cNvPr id="158" name="Овал 157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59" name="TextBox 158"/>
            <p:cNvSpPr txBox="1"/>
            <p:nvPr/>
          </p:nvSpPr>
          <p:spPr>
            <a:xfrm>
              <a:off x="6427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10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160" name="Прямая со стрелкой 63"/>
          <p:cNvCxnSpPr>
            <a:stCxn id="194" idx="1"/>
          </p:cNvCxnSpPr>
          <p:nvPr/>
        </p:nvCxnSpPr>
        <p:spPr>
          <a:xfrm rot="10800000">
            <a:off x="4486340" y="3849942"/>
            <a:ext cx="1549105" cy="1064518"/>
          </a:xfrm>
          <a:prstGeom prst="bentConnector3">
            <a:avLst>
              <a:gd name="adj1" fmla="val 99805"/>
            </a:avLst>
          </a:prstGeom>
          <a:ln w="38100">
            <a:solidFill>
              <a:schemeClr val="accent5"/>
            </a:solidFill>
            <a:tailEnd type="non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61" name="Группа 160"/>
          <p:cNvGrpSpPr/>
          <p:nvPr/>
        </p:nvGrpSpPr>
        <p:grpSpPr>
          <a:xfrm>
            <a:off x="4563779" y="4780716"/>
            <a:ext cx="841128" cy="215444"/>
            <a:chOff x="7624418" y="4021511"/>
            <a:chExt cx="497946" cy="215444"/>
          </a:xfrm>
        </p:grpSpPr>
        <p:sp>
          <p:nvSpPr>
            <p:cNvPr id="162" name="Шестиугольник 161"/>
            <p:cNvSpPr/>
            <p:nvPr/>
          </p:nvSpPr>
          <p:spPr>
            <a:xfrm>
              <a:off x="7654783" y="4033756"/>
              <a:ext cx="452545" cy="198253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ru-RU" sz="11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7624418" y="4021511"/>
              <a:ext cx="49794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ru-RU" sz="8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Извещение</a:t>
              </a:r>
              <a:endParaRPr lang="ru-RU" sz="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966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3</a:t>
            </a:fld>
            <a:endParaRPr lang="ru-RU" altLang="ru-RU" dirty="0"/>
          </a:p>
        </p:txBody>
      </p:sp>
      <p:grpSp>
        <p:nvGrpSpPr>
          <p:cNvPr id="16" name="Группа 15"/>
          <p:cNvGrpSpPr/>
          <p:nvPr/>
        </p:nvGrpSpPr>
        <p:grpSpPr>
          <a:xfrm>
            <a:off x="238897" y="1449863"/>
            <a:ext cx="3266396" cy="3566905"/>
            <a:chOff x="626076" y="4098325"/>
            <a:chExt cx="2998573" cy="2224216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626076" y="4098325"/>
              <a:ext cx="2998573" cy="222421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08600" y="4148321"/>
              <a:ext cx="2810342" cy="240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hangingPunct="1"/>
              <a:r>
                <a:rPr lang="ru-RU" sz="1500" b="1" dirty="0">
                  <a:solidFill>
                    <a:srgbClr val="4472C4">
                      <a:lumMod val="50000"/>
                    </a:srgbClr>
                  </a:solidFill>
                  <a:latin typeface="Arial" panose="020B0604020202020204" pitchFamily="34" charset="0"/>
                  <a:cs typeface="Arial" charset="0"/>
                </a:rPr>
                <a:t>УПРАВЛЕНИЕ </a:t>
              </a:r>
              <a:r>
                <a:rPr lang="ru-RU" sz="1500" b="1" dirty="0" smtClean="0">
                  <a:solidFill>
                    <a:srgbClr val="4472C4">
                      <a:lumMod val="50000"/>
                    </a:srgbClr>
                  </a:solidFill>
                  <a:latin typeface="Arial" panose="020B0604020202020204" pitchFamily="34" charset="0"/>
                  <a:cs typeface="Arial" charset="0"/>
                </a:rPr>
                <a:t>ЗАКУПКАМИ</a:t>
              </a:r>
              <a:endParaRPr lang="ru-RU" sz="1500" b="1" dirty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  <a:cs typeface="Arial" charset="0"/>
              </a:endParaRP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259514" y="2308048"/>
            <a:ext cx="1260000" cy="1157724"/>
            <a:chOff x="1399590" y="2754397"/>
            <a:chExt cx="1389768" cy="1260692"/>
          </a:xfrm>
        </p:grpSpPr>
        <p:sp>
          <p:nvSpPr>
            <p:cNvPr id="32" name="Прямоугольник 31"/>
            <p:cNvSpPr/>
            <p:nvPr/>
          </p:nvSpPr>
          <p:spPr>
            <a:xfrm>
              <a:off x="1399590" y="3545879"/>
              <a:ext cx="1389768" cy="4692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eaLnBrk="1" hangingPunct="1">
                <a:defRPr/>
              </a:pPr>
              <a:r>
                <a:rPr lang="ru-RU" altLang="ru-RU" sz="11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charset="0"/>
                </a:rPr>
                <a:t>Формирование </a:t>
              </a:r>
              <a:r>
                <a:rPr lang="ru-RU" altLang="ru-RU" sz="11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charset="0"/>
                </a:rPr>
                <a:t>Сведений </a:t>
              </a:r>
              <a:r>
                <a:rPr lang="ru-RU" altLang="ru-RU" sz="11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charset="0"/>
                </a:rPr>
                <a:t>о </a:t>
              </a:r>
              <a:r>
                <a:rPr lang="ru-RU" altLang="ru-RU" sz="11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charset="0"/>
                </a:rPr>
                <a:t>ГК</a:t>
              </a:r>
              <a:endParaRPr lang="ru-RU" altLang="ru-RU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charset="0"/>
              </a:endParaRPr>
            </a:p>
          </p:txBody>
        </p:sp>
        <p:pic>
          <p:nvPicPr>
            <p:cNvPr id="33" name="Picture 6" descr="document icon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5209" y="2754397"/>
              <a:ext cx="794153" cy="7941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4" name="Группа 33"/>
          <p:cNvGrpSpPr/>
          <p:nvPr/>
        </p:nvGrpSpPr>
        <p:grpSpPr>
          <a:xfrm>
            <a:off x="1684570" y="2310567"/>
            <a:ext cx="1251756" cy="1057601"/>
            <a:chOff x="3274061" y="2301545"/>
            <a:chExt cx="1439987" cy="1153835"/>
          </a:xfrm>
        </p:grpSpPr>
        <p:sp>
          <p:nvSpPr>
            <p:cNvPr id="35" name="Овал 34"/>
            <p:cNvSpPr/>
            <p:nvPr/>
          </p:nvSpPr>
          <p:spPr>
            <a:xfrm>
              <a:off x="3601842" y="2301545"/>
              <a:ext cx="828268" cy="785523"/>
            </a:xfrm>
            <a:prstGeom prst="ellipse">
              <a:avLst/>
            </a:prstGeom>
            <a:solidFill>
              <a:srgbClr val="215E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ru-RU" sz="2000">
                <a:solidFill>
                  <a:prstClr val="white"/>
                </a:solidFill>
              </a:endParaRPr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3274061" y="3169965"/>
              <a:ext cx="1439987" cy="2854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ru-RU" altLang="ru-RU" sz="11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charset="0"/>
                </a:rPr>
                <a:t>Контроль ФК</a:t>
              </a:r>
              <a:endParaRPr lang="ru-RU" altLang="ru-RU" sz="1100" b="1" dirty="0">
                <a:solidFill>
                  <a:srgbClr val="2C80AA"/>
                </a:solidFill>
                <a:latin typeface="Arial" pitchFamily="34" charset="0"/>
                <a:cs typeface="Arial" charset="0"/>
              </a:endParaRPr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1514475" y="3841161"/>
            <a:ext cx="1612108" cy="1133287"/>
            <a:chOff x="1391253" y="4241378"/>
            <a:chExt cx="1819459" cy="1264065"/>
          </a:xfrm>
        </p:grpSpPr>
        <p:pic>
          <p:nvPicPr>
            <p:cNvPr id="38" name="Picture 16" descr="folder icon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5531" y="4241378"/>
              <a:ext cx="812607" cy="8126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Прямоугольник 38"/>
            <p:cNvSpPr/>
            <p:nvPr/>
          </p:nvSpPr>
          <p:spPr>
            <a:xfrm>
              <a:off x="1391253" y="5024833"/>
              <a:ext cx="1819459" cy="480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eaLnBrk="1" hangingPunct="1">
                <a:defRPr/>
              </a:pPr>
              <a:r>
                <a:rPr lang="ru-RU" altLang="ru-RU" sz="11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charset="0"/>
                </a:rPr>
                <a:t>Реестр </a:t>
              </a:r>
              <a:r>
                <a:rPr lang="ru-RU" altLang="ru-RU" sz="11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charset="0"/>
                </a:rPr>
                <a:t>контрактов, присвоение № РК</a:t>
              </a:r>
              <a:endParaRPr lang="ru-RU" altLang="ru-RU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charset="0"/>
              </a:endParaRPr>
            </a:p>
          </p:txBody>
        </p:sp>
      </p:grpSp>
      <p:pic>
        <p:nvPicPr>
          <p:cNvPr id="40" name="Picture 4" descr="loupe, magnifying glass, search, seo, zoom icon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75" t="13910" r="17550" b="17839"/>
          <a:stretch/>
        </p:blipFill>
        <p:spPr bwMode="auto">
          <a:xfrm>
            <a:off x="2087928" y="2347528"/>
            <a:ext cx="598483" cy="68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Прямоугольник 41"/>
          <p:cNvSpPr/>
          <p:nvPr/>
        </p:nvSpPr>
        <p:spPr>
          <a:xfrm>
            <a:off x="4153997" y="127439"/>
            <a:ext cx="7724503" cy="590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4" tIns="45718" rIns="91434" bIns="45718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ru-RU" altLang="ru-RU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Постановка на учет бюджетных обязательств по государственным контрактам</a:t>
            </a:r>
            <a:endParaRPr lang="ru-RU" altLang="ru-RU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cxnSp>
        <p:nvCxnSpPr>
          <p:cNvPr id="43" name="Прямая со стрелкой 42"/>
          <p:cNvCxnSpPr>
            <a:stCxn id="33" idx="3"/>
            <a:endCxn id="35" idx="2"/>
          </p:cNvCxnSpPr>
          <p:nvPr/>
        </p:nvCxnSpPr>
        <p:spPr>
          <a:xfrm flipV="1">
            <a:off x="1265662" y="2670571"/>
            <a:ext cx="703842" cy="2121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46" name="Прямая со стрелкой 45"/>
          <p:cNvCxnSpPr>
            <a:stCxn id="36" idx="2"/>
            <a:endCxn id="38" idx="0"/>
          </p:cNvCxnSpPr>
          <p:nvPr/>
        </p:nvCxnSpPr>
        <p:spPr>
          <a:xfrm>
            <a:off x="2310448" y="3368168"/>
            <a:ext cx="1974" cy="472993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128" name="Скругленный прямоугольник 127"/>
          <p:cNvSpPr/>
          <p:nvPr/>
        </p:nvSpPr>
        <p:spPr>
          <a:xfrm>
            <a:off x="3843968" y="981594"/>
            <a:ext cx="4580237" cy="503331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8" rIns="91434" bIns="45718" rtlCol="0" anchor="ctr"/>
          <a:lstStyle/>
          <a:p>
            <a:pPr algn="ctr" eaLnBrk="1" hangingPunct="1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129" name="Группа 128"/>
          <p:cNvGrpSpPr/>
          <p:nvPr/>
        </p:nvGrpSpPr>
        <p:grpSpPr>
          <a:xfrm>
            <a:off x="5688214" y="971170"/>
            <a:ext cx="3319126" cy="5033283"/>
            <a:chOff x="6680886" y="1276783"/>
            <a:chExt cx="2010029" cy="3328168"/>
          </a:xfrm>
        </p:grpSpPr>
        <p:sp>
          <p:nvSpPr>
            <p:cNvPr id="130" name="Скругленный прямоугольник 129"/>
            <p:cNvSpPr/>
            <p:nvPr/>
          </p:nvSpPr>
          <p:spPr>
            <a:xfrm>
              <a:off x="6849387" y="1285021"/>
              <a:ext cx="1841528" cy="3319930"/>
            </a:xfrm>
            <a:prstGeom prst="roundRect">
              <a:avLst>
                <a:gd name="adj" fmla="val 10261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31" name="Прямоугольник 130"/>
            <p:cNvSpPr/>
            <p:nvPr/>
          </p:nvSpPr>
          <p:spPr>
            <a:xfrm>
              <a:off x="6680886" y="1276783"/>
              <a:ext cx="525487" cy="332816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ru-RU">
                <a:solidFill>
                  <a:prstClr val="white"/>
                </a:solidFill>
              </a:endParaRPr>
            </a:p>
          </p:txBody>
        </p:sp>
      </p:grpSp>
      <p:sp>
        <p:nvSpPr>
          <p:cNvPr id="132" name="TextBox 131"/>
          <p:cNvSpPr txBox="1"/>
          <p:nvPr/>
        </p:nvSpPr>
        <p:spPr>
          <a:xfrm>
            <a:off x="4049174" y="1253470"/>
            <a:ext cx="1416945" cy="261608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>
            <a:defPPr>
              <a:defRPr lang="ru-RU"/>
            </a:defPPr>
            <a:lvl1pPr>
              <a:defRPr b="1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defRPr>
            </a:lvl1pPr>
          </a:lstStyle>
          <a:p>
            <a:pPr eaLnBrk="1" hangingPunct="1"/>
            <a:r>
              <a:rPr lang="ru-RU" sz="1100" dirty="0">
                <a:solidFill>
                  <a:srgbClr val="3396C7"/>
                </a:solidFill>
                <a:cs typeface="Arial" charset="0"/>
              </a:rPr>
              <a:t>Оператор ФК</a:t>
            </a:r>
          </a:p>
        </p:txBody>
      </p:sp>
      <p:sp>
        <p:nvSpPr>
          <p:cNvPr id="133" name="Прямоугольник 132"/>
          <p:cNvSpPr/>
          <p:nvPr/>
        </p:nvSpPr>
        <p:spPr>
          <a:xfrm>
            <a:off x="3917011" y="1532902"/>
            <a:ext cx="1681264" cy="354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8" rIns="91434" bIns="45718" rtlCol="0" anchor="ctr"/>
          <a:lstStyle/>
          <a:p>
            <a:pPr algn="ctr" eaLnBrk="1" hangingPunct="1"/>
            <a:r>
              <a:rPr lang="ru-RU" sz="1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ЛК ГРБС/ПБС</a:t>
            </a:r>
          </a:p>
        </p:txBody>
      </p:sp>
      <p:sp>
        <p:nvSpPr>
          <p:cNvPr id="134" name="Прямоугольник 133"/>
          <p:cNvSpPr/>
          <p:nvPr/>
        </p:nvSpPr>
        <p:spPr>
          <a:xfrm>
            <a:off x="6134084" y="1532898"/>
            <a:ext cx="1681264" cy="354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8" rIns="91434" bIns="45718" rtlCol="0" anchor="ctr"/>
          <a:lstStyle/>
          <a:p>
            <a:pPr algn="ctr" eaLnBrk="1" hangingPunct="1"/>
            <a:r>
              <a:rPr lang="ru-RU" sz="1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ЛК ФК</a:t>
            </a:r>
          </a:p>
        </p:txBody>
      </p:sp>
      <p:grpSp>
        <p:nvGrpSpPr>
          <p:cNvPr id="135" name="Группа 134"/>
          <p:cNvGrpSpPr/>
          <p:nvPr/>
        </p:nvGrpSpPr>
        <p:grpSpPr>
          <a:xfrm>
            <a:off x="4082117" y="1999266"/>
            <a:ext cx="1379940" cy="1316822"/>
            <a:chOff x="1469423" y="2754398"/>
            <a:chExt cx="1379940" cy="1316821"/>
          </a:xfrm>
        </p:grpSpPr>
        <p:sp>
          <p:nvSpPr>
            <p:cNvPr id="136" name="Прямоугольник 135"/>
            <p:cNvSpPr/>
            <p:nvPr/>
          </p:nvSpPr>
          <p:spPr>
            <a:xfrm>
              <a:off x="1469423" y="3471056"/>
              <a:ext cx="1379940" cy="6001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eaLnBrk="1" hangingPunct="1">
                <a:defRPr/>
              </a:pPr>
              <a:r>
                <a:rPr lang="ru-RU" altLang="ru-RU" sz="11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charset="0"/>
                </a:rPr>
                <a:t>Формирование сведений </a:t>
              </a:r>
              <a:r>
                <a:rPr lang="ru-RU" altLang="ru-RU" sz="11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charset="0"/>
                </a:rPr>
                <a:t>о БО с указанием № РК</a:t>
              </a:r>
              <a:endParaRPr lang="ru-RU" altLang="ru-RU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charset="0"/>
              </a:endParaRPr>
            </a:p>
          </p:txBody>
        </p:sp>
        <p:pic>
          <p:nvPicPr>
            <p:cNvPr id="137" name="Picture 6" descr="document icon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5210" y="2754398"/>
              <a:ext cx="719999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8" name="Группа 137"/>
          <p:cNvGrpSpPr/>
          <p:nvPr/>
        </p:nvGrpSpPr>
        <p:grpSpPr>
          <a:xfrm>
            <a:off x="5610334" y="1995658"/>
            <a:ext cx="1912747" cy="960707"/>
            <a:chOff x="7030364" y="2068505"/>
            <a:chExt cx="1912747" cy="960707"/>
          </a:xfrm>
        </p:grpSpPr>
        <p:grpSp>
          <p:nvGrpSpPr>
            <p:cNvPr id="139" name="Группа 138"/>
            <p:cNvGrpSpPr/>
            <p:nvPr/>
          </p:nvGrpSpPr>
          <p:grpSpPr>
            <a:xfrm>
              <a:off x="7505793" y="2068505"/>
              <a:ext cx="720000" cy="720000"/>
              <a:chOff x="3331082" y="5194638"/>
              <a:chExt cx="720000" cy="720000"/>
            </a:xfrm>
          </p:grpSpPr>
          <p:sp>
            <p:nvSpPr>
              <p:cNvPr id="141" name="Овал 140"/>
              <p:cNvSpPr/>
              <p:nvPr/>
            </p:nvSpPr>
            <p:spPr>
              <a:xfrm>
                <a:off x="3331082" y="5194638"/>
                <a:ext cx="720000" cy="720000"/>
              </a:xfrm>
              <a:prstGeom prst="ellipse">
                <a:avLst/>
              </a:prstGeom>
              <a:solidFill>
                <a:srgbClr val="215E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hangingPunct="1"/>
                <a:endParaRPr lang="ru-RU" sz="1200">
                  <a:solidFill>
                    <a:prstClr val="white"/>
                  </a:solidFill>
                </a:endParaRPr>
              </a:p>
            </p:txBody>
          </p:sp>
          <p:pic>
            <p:nvPicPr>
              <p:cNvPr id="142" name="Picture 4" descr="loupe, magnifying glass, search, seo, zoom icon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075" t="13910" r="17550" b="17839"/>
              <a:stretch/>
            </p:blipFill>
            <p:spPr bwMode="auto">
              <a:xfrm>
                <a:off x="3389266" y="5223357"/>
                <a:ext cx="598483" cy="68304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40" name="Прямоугольник 139"/>
            <p:cNvSpPr/>
            <p:nvPr/>
          </p:nvSpPr>
          <p:spPr>
            <a:xfrm>
              <a:off x="7030364" y="2767602"/>
              <a:ext cx="1912747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ru-RU" altLang="ru-RU" sz="11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charset="0"/>
                </a:rPr>
                <a:t>Контроль </a:t>
              </a:r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charset="0"/>
                </a:rPr>
                <a:t>ФК</a:t>
              </a:r>
              <a:endParaRPr lang="ru-RU" altLang="ru-RU" sz="1100" b="1" dirty="0">
                <a:solidFill>
                  <a:srgbClr val="2C80AA"/>
                </a:solidFill>
                <a:latin typeface="Arial" pitchFamily="34" charset="0"/>
                <a:cs typeface="Arial" charset="0"/>
              </a:endParaRPr>
            </a:p>
          </p:txBody>
        </p:sp>
      </p:grpSp>
      <p:cxnSp>
        <p:nvCxnSpPr>
          <p:cNvPr id="143" name="Прямая со стрелкой 142"/>
          <p:cNvCxnSpPr>
            <a:stCxn id="137" idx="3"/>
            <a:endCxn id="141" idx="2"/>
          </p:cNvCxnSpPr>
          <p:nvPr/>
        </p:nvCxnSpPr>
        <p:spPr>
          <a:xfrm flipV="1">
            <a:off x="5047903" y="2355658"/>
            <a:ext cx="1037860" cy="3609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144" name="TextBox 143"/>
          <p:cNvSpPr txBox="1"/>
          <p:nvPr/>
        </p:nvSpPr>
        <p:spPr>
          <a:xfrm>
            <a:off x="4084937" y="1049090"/>
            <a:ext cx="3042457" cy="323163"/>
          </a:xfrm>
          <a:prstGeom prst="rect">
            <a:avLst/>
          </a:prstGeom>
          <a:noFill/>
        </p:spPr>
        <p:txBody>
          <a:bodyPr wrap="square" lIns="91434" tIns="45718" rIns="91434" bIns="45718" rtlCol="0">
            <a:spAutoFit/>
          </a:bodyPr>
          <a:lstStyle/>
          <a:p>
            <a:pPr eaLnBrk="1" hangingPunct="1"/>
            <a:r>
              <a:rPr lang="ru-RU" sz="1500" b="1" dirty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  <a:cs typeface="Arial" charset="0"/>
              </a:rPr>
              <a:t>УПРАВЛЕНИЕ РАСХОДАМИ</a:t>
            </a:r>
            <a:endParaRPr lang="ru-RU" sz="1200" b="1" dirty="0">
              <a:solidFill>
                <a:srgbClr val="3396C7"/>
              </a:solidFill>
              <a:latin typeface="Arial" panose="020B0604020202020204" pitchFamily="34" charset="0"/>
              <a:cs typeface="Arial" charset="0"/>
            </a:endParaRPr>
          </a:p>
        </p:txBody>
      </p:sp>
      <p:cxnSp>
        <p:nvCxnSpPr>
          <p:cNvPr id="148" name="Прямая со стрелкой 63"/>
          <p:cNvCxnSpPr>
            <a:stCxn id="180" idx="0"/>
            <a:endCxn id="151" idx="1"/>
          </p:cNvCxnSpPr>
          <p:nvPr/>
        </p:nvCxnSpPr>
        <p:spPr>
          <a:xfrm rot="5400000" flipH="1" flipV="1">
            <a:off x="7035160" y="2546704"/>
            <a:ext cx="1145127" cy="749897"/>
          </a:xfrm>
          <a:prstGeom prst="bentConnector2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9" name="Прямая со стрелкой 63"/>
          <p:cNvCxnSpPr>
            <a:endCxn id="180" idx="1"/>
          </p:cNvCxnSpPr>
          <p:nvPr/>
        </p:nvCxnSpPr>
        <p:spPr>
          <a:xfrm rot="16200000" flipH="1">
            <a:off x="6295582" y="3097021"/>
            <a:ext cx="817375" cy="517012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50" name="Группа 149"/>
          <p:cNvGrpSpPr/>
          <p:nvPr/>
        </p:nvGrpSpPr>
        <p:grpSpPr>
          <a:xfrm>
            <a:off x="7612039" y="1989088"/>
            <a:ext cx="1461263" cy="1368572"/>
            <a:chOff x="7162788" y="3243931"/>
            <a:chExt cx="1461263" cy="1368572"/>
          </a:xfrm>
        </p:grpSpPr>
        <p:pic>
          <p:nvPicPr>
            <p:cNvPr id="151" name="Picture 16" descr="folder ico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33421" y="3243931"/>
              <a:ext cx="719999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2" name="Прямоугольник 151"/>
            <p:cNvSpPr/>
            <p:nvPr/>
          </p:nvSpPr>
          <p:spPr>
            <a:xfrm>
              <a:off x="7162788" y="3996950"/>
              <a:ext cx="1461263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ru-RU" altLang="ru-RU" sz="1100" b="1" dirty="0">
                  <a:solidFill>
                    <a:schemeClr val="accent2">
                      <a:lumMod val="75000"/>
                    </a:schemeClr>
                  </a:solidFill>
                  <a:latin typeface="Arial" pitchFamily="34" charset="0"/>
                  <a:cs typeface="Arial" charset="0"/>
                </a:rPr>
                <a:t>Включение сведений в Перечень БО</a:t>
              </a:r>
            </a:p>
          </p:txBody>
        </p:sp>
      </p:grpSp>
      <p:cxnSp>
        <p:nvCxnSpPr>
          <p:cNvPr id="153" name="Прямая со стрелкой 63"/>
          <p:cNvCxnSpPr>
            <a:endCxn id="182" idx="6"/>
          </p:cNvCxnSpPr>
          <p:nvPr/>
        </p:nvCxnSpPr>
        <p:spPr>
          <a:xfrm rot="5400000">
            <a:off x="5765691" y="3074631"/>
            <a:ext cx="840477" cy="544042"/>
          </a:xfrm>
          <a:prstGeom prst="bentConnector2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4" name="Прямая соединительная линия 153"/>
          <p:cNvCxnSpPr/>
          <p:nvPr/>
        </p:nvCxnSpPr>
        <p:spPr>
          <a:xfrm>
            <a:off x="3563894" y="971170"/>
            <a:ext cx="0" cy="4998565"/>
          </a:xfrm>
          <a:prstGeom prst="line">
            <a:avLst/>
          </a:prstGeom>
          <a:ln w="34925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Плюс 154"/>
          <p:cNvSpPr/>
          <p:nvPr/>
        </p:nvSpPr>
        <p:spPr>
          <a:xfrm>
            <a:off x="8239879" y="2280413"/>
            <a:ext cx="184326" cy="186467"/>
          </a:xfrm>
          <a:prstGeom prst="mathPlus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57" name="Скругленный прямоугольник 156"/>
          <p:cNvSpPr/>
          <p:nvPr/>
        </p:nvSpPr>
        <p:spPr>
          <a:xfrm>
            <a:off x="9132215" y="993717"/>
            <a:ext cx="3050962" cy="4294575"/>
          </a:xfrm>
          <a:prstGeom prst="roundRect">
            <a:avLst>
              <a:gd name="adj" fmla="val 9872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ru-RU" dirty="0">
              <a:solidFill>
                <a:prstClr val="white"/>
              </a:solidFill>
            </a:endParaRPr>
          </a:p>
        </p:txBody>
      </p:sp>
      <p:grpSp>
        <p:nvGrpSpPr>
          <p:cNvPr id="158" name="Группа 157"/>
          <p:cNvGrpSpPr/>
          <p:nvPr/>
        </p:nvGrpSpPr>
        <p:grpSpPr>
          <a:xfrm>
            <a:off x="9722126" y="4427218"/>
            <a:ext cx="1831699" cy="720000"/>
            <a:chOff x="10111377" y="4552140"/>
            <a:chExt cx="1831699" cy="720000"/>
          </a:xfrm>
        </p:grpSpPr>
        <p:sp>
          <p:nvSpPr>
            <p:cNvPr id="159" name="Прямоугольник 158"/>
            <p:cNvSpPr/>
            <p:nvPr/>
          </p:nvSpPr>
          <p:spPr>
            <a:xfrm>
              <a:off x="10813367" y="4698565"/>
              <a:ext cx="1129709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hangingPunct="1">
                <a:defRPr/>
              </a:pPr>
              <a:r>
                <a:rPr lang="ru-RU" altLang="ru-RU" sz="11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charset="0"/>
                </a:rPr>
                <a:t>Отражение БО на л/с</a:t>
              </a:r>
            </a:p>
          </p:txBody>
        </p:sp>
        <p:grpSp>
          <p:nvGrpSpPr>
            <p:cNvPr id="160" name="Группа 159"/>
            <p:cNvGrpSpPr/>
            <p:nvPr/>
          </p:nvGrpSpPr>
          <p:grpSpPr>
            <a:xfrm>
              <a:off x="10111377" y="4552140"/>
              <a:ext cx="719999" cy="720000"/>
              <a:chOff x="7150855" y="5154114"/>
              <a:chExt cx="719999" cy="720000"/>
            </a:xfrm>
          </p:grpSpPr>
          <p:pic>
            <p:nvPicPr>
              <p:cNvPr id="161" name="Picture 36" descr="computer icon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50855" y="5154114"/>
                <a:ext cx="719999" cy="72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2" name="Picture 38" descr="arrow, down icon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2079" y="5328365"/>
                <a:ext cx="251999" cy="252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163" name="TextBox 162"/>
          <p:cNvSpPr txBox="1"/>
          <p:nvPr/>
        </p:nvSpPr>
        <p:spPr>
          <a:xfrm>
            <a:off x="9194917" y="1113346"/>
            <a:ext cx="2108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ru-RU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  <a:cs typeface="Arial" charset="0"/>
              </a:rPr>
              <a:t>АСФК </a:t>
            </a:r>
            <a:r>
              <a:rPr lang="ru-RU" sz="1400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  <a:cs typeface="Arial" charset="0"/>
              </a:rPr>
              <a:t>(контур, в котором ведется л/с)</a:t>
            </a:r>
            <a:endParaRPr lang="ru-RU" sz="1400" b="1" dirty="0">
              <a:solidFill>
                <a:srgbClr val="4472C4">
                  <a:lumMod val="50000"/>
                </a:srgbClr>
              </a:solidFill>
              <a:latin typeface="Arial" panose="020B0604020202020204" pitchFamily="34" charset="0"/>
              <a:cs typeface="Arial" charset="0"/>
            </a:endParaRPr>
          </a:p>
        </p:txBody>
      </p:sp>
      <p:grpSp>
        <p:nvGrpSpPr>
          <p:cNvPr id="164" name="Группа 163"/>
          <p:cNvGrpSpPr/>
          <p:nvPr/>
        </p:nvGrpSpPr>
        <p:grpSpPr>
          <a:xfrm>
            <a:off x="9646726" y="1976059"/>
            <a:ext cx="2335346" cy="774859"/>
            <a:chOff x="10069722" y="3378189"/>
            <a:chExt cx="2335346" cy="774859"/>
          </a:xfrm>
        </p:grpSpPr>
        <p:sp>
          <p:nvSpPr>
            <p:cNvPr id="165" name="Овал 164"/>
            <p:cNvSpPr/>
            <p:nvPr/>
          </p:nvSpPr>
          <p:spPr>
            <a:xfrm>
              <a:off x="10069722" y="3391112"/>
              <a:ext cx="720000" cy="720000"/>
            </a:xfrm>
            <a:prstGeom prst="ellipse">
              <a:avLst/>
            </a:prstGeom>
            <a:solidFill>
              <a:srgbClr val="215E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66" name="Picture 4" descr="loupe, magnifying glass, search, seo, zoom icon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75" t="13910" r="17550" b="17839"/>
            <a:stretch/>
          </p:blipFill>
          <p:spPr bwMode="auto">
            <a:xfrm>
              <a:off x="10136668" y="3378189"/>
              <a:ext cx="642271" cy="738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7" name="Прямоугольник 166"/>
            <p:cNvSpPr/>
            <p:nvPr/>
          </p:nvSpPr>
          <p:spPr>
            <a:xfrm>
              <a:off x="10774615" y="3383607"/>
              <a:ext cx="1630453" cy="76944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charset="0"/>
                </a:rPr>
                <a:t>Контроль на </a:t>
              </a:r>
              <a:r>
                <a:rPr lang="ru-RU" altLang="ru-RU" sz="1100" b="1" dirty="0" err="1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charset="0"/>
                </a:rPr>
                <a:t>непревышение</a:t>
              </a:r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charset="0"/>
                </a:rPr>
                <a:t> </a:t>
              </a:r>
              <a:r>
                <a:rPr lang="ru-RU" altLang="ru-RU" sz="11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charset="0"/>
                </a:rPr>
                <a:t>ЛБО и на соответствие сведений о ГК</a:t>
              </a:r>
            </a:p>
          </p:txBody>
        </p:sp>
      </p:grpSp>
      <p:cxnSp>
        <p:nvCxnSpPr>
          <p:cNvPr id="168" name="Соединительная линия уступом 167"/>
          <p:cNvCxnSpPr>
            <a:stCxn id="171" idx="2"/>
            <a:endCxn id="161" idx="0"/>
          </p:cNvCxnSpPr>
          <p:nvPr/>
        </p:nvCxnSpPr>
        <p:spPr>
          <a:xfrm rot="16200000" flipH="1">
            <a:off x="9503975" y="3849067"/>
            <a:ext cx="706002" cy="45030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69" name="Соединительная линия уступом 168"/>
          <p:cNvCxnSpPr>
            <a:stCxn id="166" idx="2"/>
            <a:endCxn id="173" idx="0"/>
          </p:cNvCxnSpPr>
          <p:nvPr/>
        </p:nvCxnSpPr>
        <p:spPr>
          <a:xfrm rot="16200000" flipH="1">
            <a:off x="10024855" y="2724297"/>
            <a:ext cx="456286" cy="436381"/>
          </a:xfrm>
          <a:prstGeom prst="bentConnector3">
            <a:avLst>
              <a:gd name="adj1" fmla="val 50000"/>
            </a:avLst>
          </a:prstGeom>
          <a:ln w="38100">
            <a:solidFill>
              <a:srgbClr val="0070C0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70" name="Соединительная линия уступом 169"/>
          <p:cNvCxnSpPr>
            <a:stCxn id="166" idx="2"/>
            <a:endCxn id="171" idx="0"/>
          </p:cNvCxnSpPr>
          <p:nvPr/>
        </p:nvCxnSpPr>
        <p:spPr>
          <a:xfrm rot="5400000">
            <a:off x="9599882" y="2746289"/>
            <a:ext cx="466871" cy="402982"/>
          </a:xfrm>
          <a:prstGeom prst="bentConnector3">
            <a:avLst>
              <a:gd name="adj1" fmla="val 50000"/>
            </a:avLst>
          </a:prstGeom>
          <a:ln w="38100">
            <a:solidFill>
              <a:srgbClr val="0070C0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pic>
        <p:nvPicPr>
          <p:cNvPr id="171" name="Picture 2" descr="check ico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1826" y="3181216"/>
            <a:ext cx="539999" cy="5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2" name="Группа 171"/>
          <p:cNvGrpSpPr/>
          <p:nvPr/>
        </p:nvGrpSpPr>
        <p:grpSpPr>
          <a:xfrm>
            <a:off x="10201189" y="3170631"/>
            <a:ext cx="540000" cy="540000"/>
            <a:chOff x="5520158" y="3435366"/>
            <a:chExt cx="540000" cy="540000"/>
          </a:xfrm>
        </p:grpSpPr>
        <p:sp>
          <p:nvSpPr>
            <p:cNvPr id="173" name="Овал 172"/>
            <p:cNvSpPr/>
            <p:nvPr/>
          </p:nvSpPr>
          <p:spPr>
            <a:xfrm>
              <a:off x="5520158" y="3435366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74" name="Крест 173"/>
            <p:cNvSpPr/>
            <p:nvPr/>
          </p:nvSpPr>
          <p:spPr>
            <a:xfrm rot="2777144">
              <a:off x="5621059" y="3520305"/>
              <a:ext cx="324000" cy="324000"/>
            </a:xfrm>
            <a:prstGeom prst="plus">
              <a:avLst>
                <a:gd name="adj" fmla="val 3876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dist="25400" dir="4440000" sx="94000" sy="94000" algn="ctr" rotWithShape="0">
                <a:schemeClr val="accent3">
                  <a:lumMod val="75000"/>
                  <a:alpha val="6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ru-RU">
                <a:solidFill>
                  <a:prstClr val="white"/>
                </a:solidFill>
              </a:endParaRPr>
            </a:p>
          </p:txBody>
        </p:sp>
      </p:grpSp>
      <p:cxnSp>
        <p:nvCxnSpPr>
          <p:cNvPr id="175" name="Соединительная линия уступом 174"/>
          <p:cNvCxnSpPr>
            <a:stCxn id="173" idx="4"/>
            <a:endCxn id="161" idx="0"/>
          </p:cNvCxnSpPr>
          <p:nvPr/>
        </p:nvCxnSpPr>
        <p:spPr>
          <a:xfrm rot="5400000">
            <a:off x="9918365" y="3874393"/>
            <a:ext cx="716587" cy="389063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76" name="Группа 175"/>
          <p:cNvGrpSpPr/>
          <p:nvPr/>
        </p:nvGrpSpPr>
        <p:grpSpPr>
          <a:xfrm>
            <a:off x="10741189" y="3083108"/>
            <a:ext cx="1356801" cy="1294895"/>
            <a:chOff x="6576012" y="5765756"/>
            <a:chExt cx="1356801" cy="1294895"/>
          </a:xfrm>
        </p:grpSpPr>
        <p:pic>
          <p:nvPicPr>
            <p:cNvPr id="177" name="Picture 2" descr="mail icon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0748" y="5765756"/>
              <a:ext cx="719589" cy="719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8" name="Прямоугольник 177"/>
            <p:cNvSpPr/>
            <p:nvPr/>
          </p:nvSpPr>
          <p:spPr>
            <a:xfrm>
              <a:off x="6576012" y="6460487"/>
              <a:ext cx="1356801" cy="60016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 eaLnBrk="1" hangingPunct="1">
                <a:defRPr/>
              </a:pPr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charset="0"/>
                </a:rPr>
                <a:t>Уведомление о превышении ЛБО</a:t>
              </a:r>
              <a:endParaRPr lang="ru-RU" altLang="ru-RU" sz="11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charset="0"/>
              </a:endParaRPr>
            </a:p>
          </p:txBody>
        </p:sp>
      </p:grpSp>
      <p:cxnSp>
        <p:nvCxnSpPr>
          <p:cNvPr id="179" name="Соединительная линия уступом 178"/>
          <p:cNvCxnSpPr>
            <a:stCxn id="173" idx="6"/>
          </p:cNvCxnSpPr>
          <p:nvPr/>
        </p:nvCxnSpPr>
        <p:spPr>
          <a:xfrm>
            <a:off x="10741189" y="3440631"/>
            <a:ext cx="384058" cy="0"/>
          </a:xfrm>
          <a:prstGeom prst="bentConnector3">
            <a:avLst>
              <a:gd name="adj1" fmla="val 50000"/>
            </a:avLst>
          </a:prstGeom>
          <a:ln w="38100">
            <a:solidFill>
              <a:srgbClr val="0070C0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pic>
        <p:nvPicPr>
          <p:cNvPr id="180" name="Picture 2" descr="check ico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2775" y="3494215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1" name="Группа 180"/>
          <p:cNvGrpSpPr/>
          <p:nvPr/>
        </p:nvGrpSpPr>
        <p:grpSpPr>
          <a:xfrm>
            <a:off x="5373908" y="3496891"/>
            <a:ext cx="540000" cy="540000"/>
            <a:chOff x="5520158" y="3435366"/>
            <a:chExt cx="540000" cy="540000"/>
          </a:xfrm>
        </p:grpSpPr>
        <p:sp>
          <p:nvSpPr>
            <p:cNvPr id="182" name="Овал 181"/>
            <p:cNvSpPr/>
            <p:nvPr/>
          </p:nvSpPr>
          <p:spPr>
            <a:xfrm>
              <a:off x="5520158" y="3435366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83" name="Крест 182"/>
            <p:cNvSpPr/>
            <p:nvPr/>
          </p:nvSpPr>
          <p:spPr>
            <a:xfrm rot="2777144">
              <a:off x="5621059" y="3520305"/>
              <a:ext cx="324000" cy="324000"/>
            </a:xfrm>
            <a:prstGeom prst="plus">
              <a:avLst>
                <a:gd name="adj" fmla="val 3876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dist="25400" dir="4440000" sx="94000" sy="94000" algn="ctr" rotWithShape="0">
                <a:schemeClr val="accent3">
                  <a:lumMod val="75000"/>
                  <a:alpha val="6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ru-RU">
                <a:solidFill>
                  <a:prstClr val="white"/>
                </a:solidFill>
              </a:endParaRPr>
            </a:p>
          </p:txBody>
        </p:sp>
      </p:grpSp>
      <p:cxnSp>
        <p:nvCxnSpPr>
          <p:cNvPr id="184" name="Прямая со стрелкой 63"/>
          <p:cNvCxnSpPr>
            <a:stCxn id="182" idx="2"/>
          </p:cNvCxnSpPr>
          <p:nvPr/>
        </p:nvCxnSpPr>
        <p:spPr>
          <a:xfrm rot="10800000">
            <a:off x="4378358" y="3316089"/>
            <a:ext cx="995550" cy="450803"/>
          </a:xfrm>
          <a:prstGeom prst="bentConnector3">
            <a:avLst>
              <a:gd name="adj1" fmla="val 100708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85" name="Группа 184"/>
          <p:cNvGrpSpPr/>
          <p:nvPr/>
        </p:nvGrpSpPr>
        <p:grpSpPr>
          <a:xfrm>
            <a:off x="4475425" y="3646615"/>
            <a:ext cx="841128" cy="215444"/>
            <a:chOff x="7624418" y="4021511"/>
            <a:chExt cx="497946" cy="215444"/>
          </a:xfrm>
        </p:grpSpPr>
        <p:sp>
          <p:nvSpPr>
            <p:cNvPr id="186" name="Шестиугольник 185"/>
            <p:cNvSpPr/>
            <p:nvPr/>
          </p:nvSpPr>
          <p:spPr>
            <a:xfrm>
              <a:off x="7654783" y="4033756"/>
              <a:ext cx="452545" cy="198253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ru-RU" sz="11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7" name="TextBox 186"/>
            <p:cNvSpPr txBox="1"/>
            <p:nvPr/>
          </p:nvSpPr>
          <p:spPr>
            <a:xfrm>
              <a:off x="7624418" y="4021511"/>
              <a:ext cx="49794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ru-RU" sz="8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Протокол</a:t>
              </a:r>
              <a:endParaRPr lang="ru-RU" sz="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charset="0"/>
              </a:endParaRPr>
            </a:p>
          </p:txBody>
        </p:sp>
      </p:grpSp>
      <p:cxnSp>
        <p:nvCxnSpPr>
          <p:cNvPr id="188" name="Прямая со стрелкой 187"/>
          <p:cNvCxnSpPr>
            <a:stCxn id="151" idx="3"/>
            <a:endCxn id="165" idx="2"/>
          </p:cNvCxnSpPr>
          <p:nvPr/>
        </p:nvCxnSpPr>
        <p:spPr>
          <a:xfrm flipV="1">
            <a:off x="8702671" y="2348982"/>
            <a:ext cx="944055" cy="106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pic>
        <p:nvPicPr>
          <p:cNvPr id="189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5196" y="2246440"/>
            <a:ext cx="554037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91" name="Прямая со стрелкой 63"/>
          <p:cNvCxnSpPr>
            <a:stCxn id="161" idx="1"/>
          </p:cNvCxnSpPr>
          <p:nvPr/>
        </p:nvCxnSpPr>
        <p:spPr>
          <a:xfrm rot="10800000">
            <a:off x="8666556" y="3316092"/>
            <a:ext cx="1055571" cy="1471127"/>
          </a:xfrm>
          <a:prstGeom prst="bentConnector2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pSp>
        <p:nvGrpSpPr>
          <p:cNvPr id="192" name="Группа 191"/>
          <p:cNvGrpSpPr/>
          <p:nvPr/>
        </p:nvGrpSpPr>
        <p:grpSpPr>
          <a:xfrm>
            <a:off x="8253168" y="3666052"/>
            <a:ext cx="845826" cy="461665"/>
            <a:chOff x="9188883" y="3939803"/>
            <a:chExt cx="845826" cy="663517"/>
          </a:xfrm>
        </p:grpSpPr>
        <p:sp>
          <p:nvSpPr>
            <p:cNvPr id="193" name="Шестиугольник 192"/>
            <p:cNvSpPr/>
            <p:nvPr/>
          </p:nvSpPr>
          <p:spPr>
            <a:xfrm>
              <a:off x="9193686" y="3996183"/>
              <a:ext cx="832468" cy="595190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ru-RU" sz="11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4" name="TextBox 193"/>
            <p:cNvSpPr txBox="1"/>
            <p:nvPr/>
          </p:nvSpPr>
          <p:spPr>
            <a:xfrm>
              <a:off x="9188883" y="3939803"/>
              <a:ext cx="845826" cy="663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ru-RU" sz="8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Дата постановки на учет</a:t>
              </a:r>
              <a:endParaRPr lang="ru-RU" sz="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charset="0"/>
              </a:endParaRPr>
            </a:p>
          </p:txBody>
        </p:sp>
      </p:grpSp>
      <p:grpSp>
        <p:nvGrpSpPr>
          <p:cNvPr id="195" name="Группа 194"/>
          <p:cNvGrpSpPr/>
          <p:nvPr/>
        </p:nvGrpSpPr>
        <p:grpSpPr>
          <a:xfrm>
            <a:off x="7379299" y="4392740"/>
            <a:ext cx="1604340" cy="1338114"/>
            <a:chOff x="8304603" y="5765756"/>
            <a:chExt cx="1604340" cy="1338114"/>
          </a:xfrm>
        </p:grpSpPr>
        <p:pic>
          <p:nvPicPr>
            <p:cNvPr id="196" name="Picture 2" descr="mail icon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89523" y="5765756"/>
              <a:ext cx="719589" cy="7195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7" name="Прямоугольник 196"/>
            <p:cNvSpPr/>
            <p:nvPr/>
          </p:nvSpPr>
          <p:spPr>
            <a:xfrm>
              <a:off x="8304603" y="6503706"/>
              <a:ext cx="1604340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Формирование извещения о постановке на учет</a:t>
              </a:r>
              <a:endParaRPr lang="ru-RU" altLang="ru-RU" sz="11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endParaRPr>
            </a:p>
          </p:txBody>
        </p:sp>
      </p:grpSp>
      <p:cxnSp>
        <p:nvCxnSpPr>
          <p:cNvPr id="198" name="Прямая со стрелкой 63"/>
          <p:cNvCxnSpPr>
            <a:endCxn id="196" idx="0"/>
          </p:cNvCxnSpPr>
          <p:nvPr/>
        </p:nvCxnSpPr>
        <p:spPr>
          <a:xfrm flipH="1">
            <a:off x="8024014" y="3368169"/>
            <a:ext cx="2" cy="1024571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234" name="Группа 233"/>
          <p:cNvGrpSpPr/>
          <p:nvPr/>
        </p:nvGrpSpPr>
        <p:grpSpPr>
          <a:xfrm>
            <a:off x="556668" y="5404844"/>
            <a:ext cx="2446090" cy="1108092"/>
            <a:chOff x="9745668" y="1477743"/>
            <a:chExt cx="1685984" cy="982446"/>
          </a:xfrm>
        </p:grpSpPr>
        <p:sp>
          <p:nvSpPr>
            <p:cNvPr id="235" name="Скругленный прямоугольник 234"/>
            <p:cNvSpPr/>
            <p:nvPr/>
          </p:nvSpPr>
          <p:spPr>
            <a:xfrm>
              <a:off x="9751746" y="1477743"/>
              <a:ext cx="1679906" cy="982446"/>
            </a:xfrm>
            <a:prstGeom prst="roundRect">
              <a:avLst>
                <a:gd name="adj" fmla="val 13866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36" name="TextBox 235"/>
            <p:cNvSpPr txBox="1"/>
            <p:nvPr/>
          </p:nvSpPr>
          <p:spPr>
            <a:xfrm>
              <a:off x="9745668" y="1477743"/>
              <a:ext cx="14122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solidFill>
                    <a:srgbClr val="4472C4">
                      <a:lumMod val="50000"/>
                    </a:srgbClr>
                  </a:solidFill>
                  <a:latin typeface="Arial" panose="020B0604020202020204" pitchFamily="34" charset="0"/>
                </a:rPr>
                <a:t>ЕИС</a:t>
              </a:r>
              <a:endParaRPr lang="ru-RU" sz="1600" b="1" dirty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endParaRPr>
            </a:p>
          </p:txBody>
        </p:sp>
      </p:grpSp>
      <p:pic>
        <p:nvPicPr>
          <p:cNvPr id="237" name="Picture 2" descr="browser icon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705" y="5509155"/>
            <a:ext cx="924514" cy="924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8" name="Прямоугольник 237"/>
          <p:cNvSpPr/>
          <p:nvPr/>
        </p:nvSpPr>
        <p:spPr>
          <a:xfrm>
            <a:off x="1874798" y="5603507"/>
            <a:ext cx="12064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1200" b="1" dirty="0" smtClean="0">
                <a:solidFill>
                  <a:srgbClr val="70AD47"/>
                </a:solidFill>
                <a:latin typeface="Arial" pitchFamily="34" charset="0"/>
              </a:rPr>
              <a:t>Размещение реестра контрактов на ЕИС</a:t>
            </a:r>
            <a:endParaRPr lang="ru-RU" altLang="ru-RU" sz="1200" b="1" dirty="0">
              <a:solidFill>
                <a:srgbClr val="70AD47"/>
              </a:solidFill>
              <a:latin typeface="Arial" pitchFamily="34" charset="0"/>
            </a:endParaRPr>
          </a:p>
        </p:txBody>
      </p:sp>
      <p:cxnSp>
        <p:nvCxnSpPr>
          <p:cNvPr id="247" name="Прямая со стрелкой 246"/>
          <p:cNvCxnSpPr/>
          <p:nvPr/>
        </p:nvCxnSpPr>
        <p:spPr>
          <a:xfrm rot="5400000">
            <a:off x="2010100" y="5227513"/>
            <a:ext cx="563282" cy="2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91" name="Группа 90"/>
          <p:cNvGrpSpPr/>
          <p:nvPr/>
        </p:nvGrpSpPr>
        <p:grpSpPr>
          <a:xfrm>
            <a:off x="999705" y="2270918"/>
            <a:ext cx="321491" cy="230832"/>
            <a:chOff x="642781" y="3054388"/>
            <a:chExt cx="321491" cy="230832"/>
          </a:xfrm>
        </p:grpSpPr>
        <p:sp>
          <p:nvSpPr>
            <p:cNvPr id="92" name="Овал 91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6427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 1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94" name="Группа 93"/>
          <p:cNvGrpSpPr/>
          <p:nvPr/>
        </p:nvGrpSpPr>
        <p:grpSpPr>
          <a:xfrm>
            <a:off x="2452705" y="2284740"/>
            <a:ext cx="321491" cy="230832"/>
            <a:chOff x="642781" y="3054388"/>
            <a:chExt cx="321491" cy="230832"/>
          </a:xfrm>
        </p:grpSpPr>
        <p:sp>
          <p:nvSpPr>
            <p:cNvPr id="95" name="Овал 94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6427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 2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97" name="Группа 96"/>
          <p:cNvGrpSpPr/>
          <p:nvPr/>
        </p:nvGrpSpPr>
        <p:grpSpPr>
          <a:xfrm>
            <a:off x="2453267" y="3796926"/>
            <a:ext cx="321491" cy="230832"/>
            <a:chOff x="642781" y="3054388"/>
            <a:chExt cx="321491" cy="230832"/>
          </a:xfrm>
        </p:grpSpPr>
        <p:sp>
          <p:nvSpPr>
            <p:cNvPr id="98" name="Овал 97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6427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 3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00" name="Группа 99"/>
          <p:cNvGrpSpPr/>
          <p:nvPr/>
        </p:nvGrpSpPr>
        <p:grpSpPr>
          <a:xfrm>
            <a:off x="4803092" y="1972608"/>
            <a:ext cx="321491" cy="230832"/>
            <a:chOff x="642781" y="3054388"/>
            <a:chExt cx="321491" cy="230832"/>
          </a:xfrm>
        </p:grpSpPr>
        <p:sp>
          <p:nvSpPr>
            <p:cNvPr id="101" name="Овал 100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6427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 4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03" name="Группа 102"/>
          <p:cNvGrpSpPr/>
          <p:nvPr/>
        </p:nvGrpSpPr>
        <p:grpSpPr>
          <a:xfrm>
            <a:off x="6581684" y="1970836"/>
            <a:ext cx="321491" cy="230832"/>
            <a:chOff x="642781" y="3054388"/>
            <a:chExt cx="321491" cy="230832"/>
          </a:xfrm>
        </p:grpSpPr>
        <p:sp>
          <p:nvSpPr>
            <p:cNvPr id="104" name="Овал 103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6427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 5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06" name="Группа 105"/>
          <p:cNvGrpSpPr/>
          <p:nvPr/>
        </p:nvGrpSpPr>
        <p:grpSpPr>
          <a:xfrm>
            <a:off x="8477235" y="1956797"/>
            <a:ext cx="321491" cy="230832"/>
            <a:chOff x="642781" y="3054388"/>
            <a:chExt cx="321491" cy="230832"/>
          </a:xfrm>
        </p:grpSpPr>
        <p:sp>
          <p:nvSpPr>
            <p:cNvPr id="107" name="Овал 106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6427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 6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09" name="Группа 108"/>
          <p:cNvGrpSpPr/>
          <p:nvPr/>
        </p:nvGrpSpPr>
        <p:grpSpPr>
          <a:xfrm>
            <a:off x="10153342" y="1956797"/>
            <a:ext cx="321491" cy="230832"/>
            <a:chOff x="642781" y="3054388"/>
            <a:chExt cx="321491" cy="230832"/>
          </a:xfrm>
        </p:grpSpPr>
        <p:sp>
          <p:nvSpPr>
            <p:cNvPr id="110" name="Овал 109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6427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 7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12" name="Группа 111"/>
          <p:cNvGrpSpPr/>
          <p:nvPr/>
        </p:nvGrpSpPr>
        <p:grpSpPr>
          <a:xfrm>
            <a:off x="11622482" y="3033042"/>
            <a:ext cx="321491" cy="230832"/>
            <a:chOff x="642781" y="3054388"/>
            <a:chExt cx="321491" cy="230832"/>
          </a:xfrm>
        </p:grpSpPr>
        <p:sp>
          <p:nvSpPr>
            <p:cNvPr id="113" name="Овал 112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6427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 8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15" name="Группа 114"/>
          <p:cNvGrpSpPr/>
          <p:nvPr/>
        </p:nvGrpSpPr>
        <p:grpSpPr>
          <a:xfrm>
            <a:off x="10213162" y="4378141"/>
            <a:ext cx="321491" cy="230832"/>
            <a:chOff x="642781" y="3054388"/>
            <a:chExt cx="321491" cy="230832"/>
          </a:xfrm>
        </p:grpSpPr>
        <p:sp>
          <p:nvSpPr>
            <p:cNvPr id="116" name="Овал 115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6427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 8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18" name="Группа 117"/>
          <p:cNvGrpSpPr/>
          <p:nvPr/>
        </p:nvGrpSpPr>
        <p:grpSpPr>
          <a:xfrm>
            <a:off x="8108119" y="4344632"/>
            <a:ext cx="321491" cy="230832"/>
            <a:chOff x="642781" y="3054388"/>
            <a:chExt cx="321491" cy="230832"/>
          </a:xfrm>
        </p:grpSpPr>
        <p:sp>
          <p:nvSpPr>
            <p:cNvPr id="119" name="Овал 118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6427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 9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121" name="Прямая со стрелкой 63"/>
          <p:cNvCxnSpPr>
            <a:stCxn id="196" idx="1"/>
          </p:cNvCxnSpPr>
          <p:nvPr/>
        </p:nvCxnSpPr>
        <p:spPr>
          <a:xfrm flipH="1">
            <a:off x="5305425" y="4752535"/>
            <a:ext cx="2358794" cy="0"/>
          </a:xfrm>
          <a:prstGeom prst="straightConnector1">
            <a:avLst/>
          </a:prstGeom>
          <a:ln w="38100">
            <a:solidFill>
              <a:schemeClr val="accent5"/>
            </a:solidFill>
            <a:tailEnd type="non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45" name="Прямая со стрелкой 63"/>
          <p:cNvCxnSpPr/>
          <p:nvPr/>
        </p:nvCxnSpPr>
        <p:spPr>
          <a:xfrm rot="10800000">
            <a:off x="4378359" y="3754338"/>
            <a:ext cx="1083705" cy="998203"/>
          </a:xfrm>
          <a:prstGeom prst="bentConnector3">
            <a:avLst>
              <a:gd name="adj1" fmla="val 100099"/>
            </a:avLst>
          </a:prstGeom>
          <a:ln w="38100">
            <a:solidFill>
              <a:schemeClr val="accent5"/>
            </a:solidFill>
            <a:tailEnd type="non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22" name="Группа 121"/>
          <p:cNvGrpSpPr/>
          <p:nvPr/>
        </p:nvGrpSpPr>
        <p:grpSpPr>
          <a:xfrm>
            <a:off x="4464297" y="4631992"/>
            <a:ext cx="841128" cy="215444"/>
            <a:chOff x="7624418" y="4021511"/>
            <a:chExt cx="497946" cy="215444"/>
          </a:xfrm>
        </p:grpSpPr>
        <p:sp>
          <p:nvSpPr>
            <p:cNvPr id="123" name="Шестиугольник 122"/>
            <p:cNvSpPr/>
            <p:nvPr/>
          </p:nvSpPr>
          <p:spPr>
            <a:xfrm>
              <a:off x="7654783" y="4033756"/>
              <a:ext cx="452545" cy="198253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ru-RU" sz="11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7624418" y="4021511"/>
              <a:ext cx="49794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ru-RU" sz="8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Извещение</a:t>
              </a:r>
              <a:endParaRPr lang="ru-RU" sz="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3003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Скругленный прямоугольник 95"/>
          <p:cNvSpPr/>
          <p:nvPr/>
        </p:nvSpPr>
        <p:spPr>
          <a:xfrm>
            <a:off x="1233377" y="1546167"/>
            <a:ext cx="5818817" cy="4347557"/>
          </a:xfrm>
          <a:prstGeom prst="roundRect">
            <a:avLst>
              <a:gd name="adj" fmla="val 6608"/>
            </a:avLst>
          </a:prstGeom>
          <a:solidFill>
            <a:srgbClr val="C8D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233378" y="1546167"/>
            <a:ext cx="2729022" cy="4347557"/>
          </a:xfrm>
          <a:prstGeom prst="roundRect">
            <a:avLst>
              <a:gd name="adj" fmla="val 7342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7922540" y="1546167"/>
            <a:ext cx="3050962" cy="4347557"/>
          </a:xfrm>
          <a:prstGeom prst="roundRect">
            <a:avLst>
              <a:gd name="adj" fmla="val 9872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41028" y="96440"/>
            <a:ext cx="8138329" cy="84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Постановка на учет бюджетных обязательств  по иным документам-основаниям, установленным приказом МФ 127н, в </a:t>
            </a:r>
            <a:r>
              <a:rPr lang="ru-RU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т.ч</a:t>
            </a:r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. по договорам (малые закупки)</a:t>
            </a:r>
            <a:endParaRPr lang="ru-RU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9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001374" y="6356350"/>
            <a:ext cx="352425" cy="365125"/>
          </a:xfrm>
        </p:spPr>
        <p:txBody>
          <a:bodyPr/>
          <a:lstStyle/>
          <a:p>
            <a:fld id="{4D397DCB-2821-4486-AA53-086096FD989A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ru-RU" altLang="ru-RU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33" name="Группа 132"/>
          <p:cNvGrpSpPr/>
          <p:nvPr/>
        </p:nvGrpSpPr>
        <p:grpSpPr>
          <a:xfrm>
            <a:off x="5085130" y="3872408"/>
            <a:ext cx="1897906" cy="919359"/>
            <a:chOff x="8821145" y="1763189"/>
            <a:chExt cx="1897906" cy="919359"/>
          </a:xfrm>
        </p:grpSpPr>
        <p:sp>
          <p:nvSpPr>
            <p:cNvPr id="137" name="Прямоугольник 136"/>
            <p:cNvSpPr/>
            <p:nvPr/>
          </p:nvSpPr>
          <p:spPr>
            <a:xfrm>
              <a:off x="9701480" y="1913107"/>
              <a:ext cx="101757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hangingPunct="1"/>
              <a:r>
                <a:rPr lang="ru-RU" altLang="ru-RU" sz="1100" b="1" dirty="0" smtClean="0">
                  <a:solidFill>
                    <a:schemeClr val="accent2">
                      <a:lumMod val="75000"/>
                    </a:schemeClr>
                  </a:solidFill>
                  <a:latin typeface="Arial" pitchFamily="34" charset="0"/>
                  <a:cs typeface="Arial" charset="0"/>
                </a:rPr>
                <a:t>Включение </a:t>
              </a:r>
              <a:r>
                <a:rPr lang="ru-RU" altLang="ru-RU" sz="1100" b="1" dirty="0">
                  <a:solidFill>
                    <a:schemeClr val="accent2">
                      <a:lumMod val="75000"/>
                    </a:schemeClr>
                  </a:solidFill>
                  <a:latin typeface="Arial" pitchFamily="34" charset="0"/>
                  <a:cs typeface="Arial" charset="0"/>
                </a:rPr>
                <a:t>сведений в </a:t>
              </a:r>
              <a:r>
                <a:rPr lang="ru-RU" altLang="ru-RU" sz="1100" b="1" dirty="0" smtClean="0">
                  <a:solidFill>
                    <a:schemeClr val="accent2">
                      <a:lumMod val="75000"/>
                    </a:schemeClr>
                  </a:solidFill>
                  <a:latin typeface="Arial" pitchFamily="34" charset="0"/>
                  <a:cs typeface="Arial" charset="0"/>
                </a:rPr>
                <a:t>Перечень </a:t>
              </a:r>
              <a:r>
                <a:rPr lang="ru-RU" altLang="ru-RU" sz="1100" b="1" dirty="0">
                  <a:solidFill>
                    <a:schemeClr val="accent2">
                      <a:lumMod val="75000"/>
                    </a:schemeClr>
                  </a:solidFill>
                  <a:latin typeface="Arial" pitchFamily="34" charset="0"/>
                  <a:cs typeface="Arial" charset="0"/>
                </a:rPr>
                <a:t>БО и ДО</a:t>
              </a:r>
            </a:p>
          </p:txBody>
        </p:sp>
        <p:grpSp>
          <p:nvGrpSpPr>
            <p:cNvPr id="138" name="Группа 137"/>
            <p:cNvGrpSpPr/>
            <p:nvPr/>
          </p:nvGrpSpPr>
          <p:grpSpPr>
            <a:xfrm>
              <a:off x="8821145" y="1763189"/>
              <a:ext cx="899999" cy="900000"/>
              <a:chOff x="2072315" y="3932479"/>
              <a:chExt cx="899999" cy="900000"/>
            </a:xfrm>
          </p:grpSpPr>
          <p:pic>
            <p:nvPicPr>
              <p:cNvPr id="139" name="Picture 16" descr="folder icon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72315" y="3932479"/>
                <a:ext cx="899999" cy="90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0" name="Плюс 139"/>
              <p:cNvSpPr/>
              <p:nvPr/>
            </p:nvSpPr>
            <p:spPr>
              <a:xfrm>
                <a:off x="2371725" y="4262594"/>
                <a:ext cx="324000" cy="324000"/>
              </a:xfrm>
              <a:prstGeom prst="mathPlus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hangingPunct="1"/>
                <a:endParaRPr lang="ru-RU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41" name="TextBox 140"/>
          <p:cNvSpPr txBox="1"/>
          <p:nvPr/>
        </p:nvSpPr>
        <p:spPr>
          <a:xfrm>
            <a:off x="1325229" y="1546167"/>
            <a:ext cx="4385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ru-RU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  <a:cs typeface="Arial" charset="0"/>
              </a:rPr>
              <a:t>УПРАВЛЕНИЕ РАСХОДАМИ</a:t>
            </a:r>
            <a:endParaRPr lang="ru-RU" sz="1400" b="1" dirty="0">
              <a:solidFill>
                <a:srgbClr val="4472C4">
                  <a:lumMod val="50000"/>
                </a:srgbClr>
              </a:solidFill>
              <a:latin typeface="Arial" panose="020B0604020202020204" pitchFamily="34" charset="0"/>
              <a:cs typeface="Arial" charset="0"/>
            </a:endParaRPr>
          </a:p>
        </p:txBody>
      </p:sp>
      <p:cxnSp>
        <p:nvCxnSpPr>
          <p:cNvPr id="158" name="Соединительная линия уступом 157"/>
          <p:cNvCxnSpPr>
            <a:stCxn id="137" idx="3"/>
            <a:endCxn id="81" idx="2"/>
          </p:cNvCxnSpPr>
          <p:nvPr/>
        </p:nvCxnSpPr>
        <p:spPr>
          <a:xfrm flipV="1">
            <a:off x="6983036" y="2796657"/>
            <a:ext cx="1454015" cy="1610390"/>
          </a:xfrm>
          <a:prstGeom prst="bentConnector3">
            <a:avLst>
              <a:gd name="adj1" fmla="val 32277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59" name="Соединительная линия уступом 158"/>
          <p:cNvCxnSpPr>
            <a:stCxn id="207" idx="2"/>
            <a:endCxn id="217" idx="1"/>
          </p:cNvCxnSpPr>
          <p:nvPr/>
        </p:nvCxnSpPr>
        <p:spPr>
          <a:xfrm rot="16200000" flipH="1">
            <a:off x="4839079" y="2829656"/>
            <a:ext cx="399520" cy="449143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60" name="Группа 159"/>
          <p:cNvGrpSpPr/>
          <p:nvPr/>
        </p:nvGrpSpPr>
        <p:grpSpPr>
          <a:xfrm>
            <a:off x="5174362" y="5067992"/>
            <a:ext cx="1807386" cy="724928"/>
            <a:chOff x="6960748" y="5765756"/>
            <a:chExt cx="1807386" cy="724928"/>
          </a:xfrm>
        </p:grpSpPr>
        <p:pic>
          <p:nvPicPr>
            <p:cNvPr id="161" name="Picture 2" descr="mail ico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0748" y="5765756"/>
              <a:ext cx="719589" cy="7195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2" name="Прямоугольник 161"/>
            <p:cNvSpPr/>
            <p:nvPr/>
          </p:nvSpPr>
          <p:spPr>
            <a:xfrm>
              <a:off x="7646675" y="5890520"/>
              <a:ext cx="112145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hangingPunct="1">
                <a:defRPr/>
              </a:pPr>
              <a:r>
                <a:rPr lang="ru-RU" altLang="ru-RU" sz="11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charset="0"/>
                </a:rPr>
                <a:t>Извещение о постановке на учет</a:t>
              </a:r>
            </a:p>
          </p:txBody>
        </p:sp>
      </p:grpSp>
      <p:cxnSp>
        <p:nvCxnSpPr>
          <p:cNvPr id="163" name="Соединительная линия уступом 162"/>
          <p:cNvCxnSpPr>
            <a:stCxn id="139" idx="2"/>
            <a:endCxn id="161" idx="0"/>
          </p:cNvCxnSpPr>
          <p:nvPr/>
        </p:nvCxnSpPr>
        <p:spPr>
          <a:xfrm rot="5400000">
            <a:off x="5386852" y="4919714"/>
            <a:ext cx="295584" cy="973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64" name="Соединительная линия уступом 163"/>
          <p:cNvCxnSpPr>
            <a:stCxn id="217" idx="2"/>
            <a:endCxn id="139" idx="0"/>
          </p:cNvCxnSpPr>
          <p:nvPr/>
        </p:nvCxnSpPr>
        <p:spPr>
          <a:xfrm rot="16200000" flipH="1">
            <a:off x="5360060" y="3697338"/>
            <a:ext cx="348420" cy="1719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65" name="Группа 164"/>
          <p:cNvGrpSpPr/>
          <p:nvPr/>
        </p:nvGrpSpPr>
        <p:grpSpPr>
          <a:xfrm>
            <a:off x="7168214" y="3914604"/>
            <a:ext cx="555096" cy="215444"/>
            <a:chOff x="7609382" y="4021973"/>
            <a:chExt cx="555096" cy="215444"/>
          </a:xfrm>
        </p:grpSpPr>
        <p:sp>
          <p:nvSpPr>
            <p:cNvPr id="166" name="Шестиугольник 165"/>
            <p:cNvSpPr/>
            <p:nvPr/>
          </p:nvSpPr>
          <p:spPr>
            <a:xfrm>
              <a:off x="7654783" y="4033756"/>
              <a:ext cx="452545" cy="198253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ru-RU" sz="11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7609382" y="4021973"/>
              <a:ext cx="5550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ru-RU" sz="8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№ </a:t>
              </a:r>
              <a:r>
                <a:rPr lang="ru-RU" sz="8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Б</a:t>
              </a:r>
              <a:r>
                <a:rPr lang="ru-RU" sz="8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О</a:t>
              </a:r>
              <a:endParaRPr lang="ru-RU" sz="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charset="0"/>
              </a:endParaRPr>
            </a:p>
          </p:txBody>
        </p:sp>
      </p:grpSp>
      <p:cxnSp>
        <p:nvCxnSpPr>
          <p:cNvPr id="168" name="Соединительная линия уступом 167"/>
          <p:cNvCxnSpPr>
            <a:stCxn id="73" idx="1"/>
          </p:cNvCxnSpPr>
          <p:nvPr/>
        </p:nvCxnSpPr>
        <p:spPr>
          <a:xfrm rot="10800000">
            <a:off x="6899565" y="4574280"/>
            <a:ext cx="1612887" cy="765389"/>
          </a:xfrm>
          <a:prstGeom prst="bentConnector3">
            <a:avLst>
              <a:gd name="adj1" fmla="val 64431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69" name="Группа 168"/>
          <p:cNvGrpSpPr/>
          <p:nvPr/>
        </p:nvGrpSpPr>
        <p:grpSpPr>
          <a:xfrm>
            <a:off x="7139416" y="5039079"/>
            <a:ext cx="845826" cy="461665"/>
            <a:chOff x="9188883" y="3939803"/>
            <a:chExt cx="845826" cy="663517"/>
          </a:xfrm>
        </p:grpSpPr>
        <p:sp>
          <p:nvSpPr>
            <p:cNvPr id="170" name="Шестиугольник 169"/>
            <p:cNvSpPr/>
            <p:nvPr/>
          </p:nvSpPr>
          <p:spPr>
            <a:xfrm>
              <a:off x="9193686" y="3996183"/>
              <a:ext cx="832468" cy="595190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ru-RU" sz="11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9188883" y="3939803"/>
              <a:ext cx="845826" cy="663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ru-RU" sz="8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Дата постановки на учет</a:t>
              </a:r>
              <a:endParaRPr lang="ru-RU" sz="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charset="0"/>
              </a:endParaRPr>
            </a:p>
          </p:txBody>
        </p:sp>
      </p:grpSp>
      <p:cxnSp>
        <p:nvCxnSpPr>
          <p:cNvPr id="173" name="Соединительная линия уступом 172"/>
          <p:cNvCxnSpPr>
            <a:stCxn id="207" idx="2"/>
            <a:endCxn id="219" idx="6"/>
          </p:cNvCxnSpPr>
          <p:nvPr/>
        </p:nvCxnSpPr>
        <p:spPr>
          <a:xfrm rot="5400000">
            <a:off x="4380333" y="2816683"/>
            <a:ext cx="396150" cy="471720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74" name="Соединительная линия уступом 173"/>
          <p:cNvCxnSpPr>
            <a:stCxn id="194" idx="3"/>
            <a:endCxn id="206" idx="2"/>
          </p:cNvCxnSpPr>
          <p:nvPr/>
        </p:nvCxnSpPr>
        <p:spPr>
          <a:xfrm flipV="1">
            <a:off x="3371850" y="2505374"/>
            <a:ext cx="1043553" cy="3532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75" name="Соединительная линия уступом 174"/>
          <p:cNvCxnSpPr>
            <a:stCxn id="219" idx="2"/>
            <a:endCxn id="195" idx="2"/>
          </p:cNvCxnSpPr>
          <p:nvPr/>
        </p:nvCxnSpPr>
        <p:spPr>
          <a:xfrm rot="10800000">
            <a:off x="1810132" y="2980594"/>
            <a:ext cx="1992416" cy="270025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80" name="Группа 179"/>
          <p:cNvGrpSpPr/>
          <p:nvPr/>
        </p:nvGrpSpPr>
        <p:grpSpPr>
          <a:xfrm>
            <a:off x="5728702" y="3838781"/>
            <a:ext cx="321491" cy="230832"/>
            <a:chOff x="680881" y="3054388"/>
            <a:chExt cx="321491" cy="230832"/>
          </a:xfrm>
        </p:grpSpPr>
        <p:sp>
          <p:nvSpPr>
            <p:cNvPr id="181" name="Овал 180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hangingPunct="1"/>
              <a:r>
                <a:rPr lang="ru-RU" sz="9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3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charset="0"/>
              </a:endParaRPr>
            </a:p>
          </p:txBody>
        </p:sp>
      </p:grpSp>
      <p:grpSp>
        <p:nvGrpSpPr>
          <p:cNvPr id="183" name="Группа 182"/>
          <p:cNvGrpSpPr/>
          <p:nvPr/>
        </p:nvGrpSpPr>
        <p:grpSpPr>
          <a:xfrm>
            <a:off x="5663638" y="5057040"/>
            <a:ext cx="321491" cy="230832"/>
            <a:chOff x="680881" y="3054388"/>
            <a:chExt cx="321491" cy="230832"/>
          </a:xfrm>
        </p:grpSpPr>
        <p:sp>
          <p:nvSpPr>
            <p:cNvPr id="184" name="Овал 183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85" name="TextBox 184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hangingPunct="1"/>
              <a:r>
                <a:rPr lang="ru-RU" sz="9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7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charset="0"/>
              </a:endParaRPr>
            </a:p>
          </p:txBody>
        </p:sp>
      </p:grpSp>
      <p:grpSp>
        <p:nvGrpSpPr>
          <p:cNvPr id="189" name="Группа 188"/>
          <p:cNvGrpSpPr/>
          <p:nvPr/>
        </p:nvGrpSpPr>
        <p:grpSpPr>
          <a:xfrm>
            <a:off x="1459840" y="2189182"/>
            <a:ext cx="1912010" cy="791411"/>
            <a:chOff x="2068439" y="1708509"/>
            <a:chExt cx="1912010" cy="791411"/>
          </a:xfrm>
        </p:grpSpPr>
        <p:grpSp>
          <p:nvGrpSpPr>
            <p:cNvPr id="190" name="Группа 189"/>
            <p:cNvGrpSpPr/>
            <p:nvPr/>
          </p:nvGrpSpPr>
          <p:grpSpPr>
            <a:xfrm>
              <a:off x="2068439" y="1799335"/>
              <a:ext cx="1912010" cy="700585"/>
              <a:chOff x="3760046" y="1593669"/>
              <a:chExt cx="1912010" cy="700585"/>
            </a:xfrm>
          </p:grpSpPr>
          <p:sp>
            <p:nvSpPr>
              <p:cNvPr id="194" name="Прямоугольник 193"/>
              <p:cNvSpPr/>
              <p:nvPr/>
            </p:nvSpPr>
            <p:spPr>
              <a:xfrm>
                <a:off x="4404687" y="1607123"/>
                <a:ext cx="1267369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eaLnBrk="1" hangingPunct="1"/>
                <a:r>
                  <a:rPr lang="ru-RU" altLang="ru-RU" sz="11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  <a:cs typeface="Arial" charset="0"/>
                  </a:rPr>
                  <a:t>Формирование сведений о БО</a:t>
                </a:r>
                <a:endParaRPr lang="ru-RU" altLang="ru-RU" sz="11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charset="0"/>
                </a:endParaRPr>
              </a:p>
            </p:txBody>
          </p:sp>
          <p:pic>
            <p:nvPicPr>
              <p:cNvPr id="195" name="Picture 6" descr="document icon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0046" y="1593669"/>
                <a:ext cx="700584" cy="70058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91" name="Группа 190"/>
            <p:cNvGrpSpPr/>
            <p:nvPr/>
          </p:nvGrpSpPr>
          <p:grpSpPr>
            <a:xfrm>
              <a:off x="2519303" y="1708509"/>
              <a:ext cx="321491" cy="230832"/>
              <a:chOff x="680881" y="3054388"/>
              <a:chExt cx="321491" cy="230832"/>
            </a:xfrm>
          </p:grpSpPr>
          <p:sp>
            <p:nvSpPr>
              <p:cNvPr id="192" name="Овал 191"/>
              <p:cNvSpPr/>
              <p:nvPr/>
            </p:nvSpPr>
            <p:spPr>
              <a:xfrm>
                <a:off x="714089" y="3087260"/>
                <a:ext cx="180000" cy="180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hangingPunct="1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193" name="TextBox 192"/>
              <p:cNvSpPr txBox="1"/>
              <p:nvPr/>
            </p:nvSpPr>
            <p:spPr>
              <a:xfrm>
                <a:off x="680881" y="3054388"/>
                <a:ext cx="3214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1" hangingPunct="1"/>
                <a:r>
                  <a:rPr lang="ru-RU" sz="900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charset="0"/>
                  </a:rPr>
                  <a:t>1</a:t>
                </a:r>
                <a:endParaRPr lang="ru-RU" sz="14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endParaRPr>
              </a:p>
            </p:txBody>
          </p:sp>
        </p:grpSp>
      </p:grpSp>
      <p:grpSp>
        <p:nvGrpSpPr>
          <p:cNvPr id="199" name="Группа 198"/>
          <p:cNvGrpSpPr/>
          <p:nvPr/>
        </p:nvGrpSpPr>
        <p:grpSpPr>
          <a:xfrm>
            <a:off x="4415403" y="2086842"/>
            <a:ext cx="1994771" cy="802855"/>
            <a:chOff x="6308077" y="1746009"/>
            <a:chExt cx="1994771" cy="802855"/>
          </a:xfrm>
        </p:grpSpPr>
        <p:grpSp>
          <p:nvGrpSpPr>
            <p:cNvPr id="200" name="Группа 199"/>
            <p:cNvGrpSpPr/>
            <p:nvPr/>
          </p:nvGrpSpPr>
          <p:grpSpPr>
            <a:xfrm>
              <a:off x="6308077" y="1775349"/>
              <a:ext cx="1994771" cy="773515"/>
              <a:chOff x="4083336" y="3743246"/>
              <a:chExt cx="1994771" cy="773515"/>
            </a:xfrm>
          </p:grpSpPr>
          <p:grpSp>
            <p:nvGrpSpPr>
              <p:cNvPr id="204" name="Группа 203"/>
              <p:cNvGrpSpPr/>
              <p:nvPr/>
            </p:nvGrpSpPr>
            <p:grpSpPr>
              <a:xfrm>
                <a:off x="4083336" y="3743246"/>
                <a:ext cx="720000" cy="749192"/>
                <a:chOff x="8188517" y="1527710"/>
                <a:chExt cx="720000" cy="749192"/>
              </a:xfrm>
            </p:grpSpPr>
            <p:sp>
              <p:nvSpPr>
                <p:cNvPr id="206" name="Овал 205"/>
                <p:cNvSpPr/>
                <p:nvPr/>
              </p:nvSpPr>
              <p:spPr>
                <a:xfrm>
                  <a:off x="8188517" y="1556902"/>
                  <a:ext cx="720000" cy="720000"/>
                </a:xfrm>
                <a:prstGeom prst="ellipse">
                  <a:avLst/>
                </a:prstGeom>
                <a:solidFill>
                  <a:srgbClr val="215E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eaLnBrk="1" hangingPunct="1"/>
                  <a:endParaRPr lang="ru-RU">
                    <a:solidFill>
                      <a:prstClr val="white"/>
                    </a:solidFill>
                  </a:endParaRPr>
                </a:p>
              </p:txBody>
            </p:sp>
            <p:pic>
              <p:nvPicPr>
                <p:cNvPr id="207" name="Picture 4" descr="loupe, magnifying glass, search, seo, zoom icon"/>
                <p:cNvPicPr>
                  <a:picLocks noChangeAspect="1" noChangeArrowheads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075" t="13910" r="17550" b="17839"/>
                <a:stretch/>
              </p:blipFill>
              <p:spPr bwMode="auto">
                <a:xfrm>
                  <a:off x="8266246" y="1527710"/>
                  <a:ext cx="642271" cy="7382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205" name="Прямоугольник 204"/>
              <p:cNvSpPr/>
              <p:nvPr/>
            </p:nvSpPr>
            <p:spPr>
              <a:xfrm>
                <a:off x="4831451" y="3916597"/>
                <a:ext cx="1246656" cy="6001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eaLnBrk="1" hangingPunct="1"/>
                <a:r>
                  <a:rPr lang="ru-RU" altLang="ru-RU" sz="1100" b="1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  <a:cs typeface="Arial" charset="0"/>
                  </a:rPr>
                  <a:t>Контроль на соответствие </a:t>
                </a:r>
                <a:r>
                  <a:rPr lang="ru-RU" altLang="ru-RU" sz="11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  <a:cs typeface="Arial" charset="0"/>
                  </a:rPr>
                  <a:t>221н</a:t>
                </a:r>
                <a:endParaRPr lang="ru-RU" altLang="ru-RU" sz="11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charset="0"/>
                </a:endParaRPr>
              </a:p>
            </p:txBody>
          </p:sp>
        </p:grpSp>
        <p:grpSp>
          <p:nvGrpSpPr>
            <p:cNvPr id="201" name="Группа 200"/>
            <p:cNvGrpSpPr/>
            <p:nvPr/>
          </p:nvGrpSpPr>
          <p:grpSpPr>
            <a:xfrm>
              <a:off x="6803337" y="1746009"/>
              <a:ext cx="321491" cy="230832"/>
              <a:chOff x="680881" y="3054388"/>
              <a:chExt cx="321491" cy="230832"/>
            </a:xfrm>
          </p:grpSpPr>
          <p:sp>
            <p:nvSpPr>
              <p:cNvPr id="202" name="Овал 201"/>
              <p:cNvSpPr/>
              <p:nvPr/>
            </p:nvSpPr>
            <p:spPr>
              <a:xfrm>
                <a:off x="714089" y="3087260"/>
                <a:ext cx="180000" cy="180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hangingPunct="1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203" name="TextBox 202"/>
              <p:cNvSpPr txBox="1"/>
              <p:nvPr/>
            </p:nvSpPr>
            <p:spPr>
              <a:xfrm>
                <a:off x="680881" y="3054388"/>
                <a:ext cx="3214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1" hangingPunct="1"/>
                <a:r>
                  <a:rPr lang="ru-RU" sz="900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charset="0"/>
                  </a:rPr>
                  <a:t>2</a:t>
                </a:r>
                <a:endParaRPr lang="ru-RU" sz="14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endParaRPr>
              </a:p>
            </p:txBody>
          </p:sp>
        </p:grpSp>
      </p:grpSp>
      <p:pic>
        <p:nvPicPr>
          <p:cNvPr id="217" name="Picture 2" descr="check ico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411" y="2983988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8" name="Группа 217"/>
          <p:cNvGrpSpPr/>
          <p:nvPr/>
        </p:nvGrpSpPr>
        <p:grpSpPr>
          <a:xfrm>
            <a:off x="3802548" y="2980618"/>
            <a:ext cx="540000" cy="540000"/>
            <a:chOff x="5520158" y="3435366"/>
            <a:chExt cx="540000" cy="540000"/>
          </a:xfrm>
        </p:grpSpPr>
        <p:sp>
          <p:nvSpPr>
            <p:cNvPr id="219" name="Овал 218"/>
            <p:cNvSpPr/>
            <p:nvPr/>
          </p:nvSpPr>
          <p:spPr>
            <a:xfrm>
              <a:off x="5520158" y="3435366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20" name="Крест 219"/>
            <p:cNvSpPr/>
            <p:nvPr/>
          </p:nvSpPr>
          <p:spPr>
            <a:xfrm rot="2777144">
              <a:off x="5621059" y="3520305"/>
              <a:ext cx="324000" cy="324000"/>
            </a:xfrm>
            <a:prstGeom prst="plus">
              <a:avLst>
                <a:gd name="adj" fmla="val 3876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dist="25400" dir="4440000" sx="94000" sy="94000" algn="ctr" rotWithShape="0">
                <a:schemeClr val="accent3">
                  <a:lumMod val="75000"/>
                  <a:alpha val="6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ru-RU">
                <a:solidFill>
                  <a:prstClr val="white"/>
                </a:solidFill>
              </a:endParaRPr>
            </a:p>
          </p:txBody>
        </p:sp>
      </p:grpSp>
      <p:grpSp>
        <p:nvGrpSpPr>
          <p:cNvPr id="176" name="Группа 175"/>
          <p:cNvGrpSpPr/>
          <p:nvPr/>
        </p:nvGrpSpPr>
        <p:grpSpPr>
          <a:xfrm>
            <a:off x="2385775" y="3155143"/>
            <a:ext cx="841128" cy="215444"/>
            <a:chOff x="7624418" y="4021511"/>
            <a:chExt cx="497946" cy="215444"/>
          </a:xfrm>
        </p:grpSpPr>
        <p:sp>
          <p:nvSpPr>
            <p:cNvPr id="177" name="Шестиугольник 176"/>
            <p:cNvSpPr/>
            <p:nvPr/>
          </p:nvSpPr>
          <p:spPr>
            <a:xfrm>
              <a:off x="7654783" y="4033756"/>
              <a:ext cx="452545" cy="198253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ru-RU" sz="11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8" name="TextBox 177"/>
            <p:cNvSpPr txBox="1"/>
            <p:nvPr/>
          </p:nvSpPr>
          <p:spPr>
            <a:xfrm>
              <a:off x="7624418" y="4021511"/>
              <a:ext cx="49794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ru-RU" sz="8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Протокол</a:t>
              </a:r>
              <a:endParaRPr lang="ru-RU" sz="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charset="0"/>
              </a:endParaRPr>
            </a:p>
          </p:txBody>
        </p:sp>
      </p:grpSp>
      <p:grpSp>
        <p:nvGrpSpPr>
          <p:cNvPr id="70" name="Группа 69"/>
          <p:cNvGrpSpPr/>
          <p:nvPr/>
        </p:nvGrpSpPr>
        <p:grpSpPr>
          <a:xfrm>
            <a:off x="8512451" y="4979668"/>
            <a:ext cx="1763593" cy="720000"/>
            <a:chOff x="10111377" y="4552140"/>
            <a:chExt cx="1763593" cy="720000"/>
          </a:xfrm>
        </p:grpSpPr>
        <p:sp>
          <p:nvSpPr>
            <p:cNvPr id="71" name="Прямоугольник 70"/>
            <p:cNvSpPr/>
            <p:nvPr/>
          </p:nvSpPr>
          <p:spPr>
            <a:xfrm>
              <a:off x="10813367" y="4698565"/>
              <a:ext cx="106160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hangingPunct="1">
                <a:defRPr/>
              </a:pPr>
              <a:r>
                <a:rPr lang="ru-RU" altLang="ru-RU" sz="11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charset="0"/>
                </a:rPr>
                <a:t>Отражение БО на л/с</a:t>
              </a:r>
            </a:p>
          </p:txBody>
        </p:sp>
        <p:grpSp>
          <p:nvGrpSpPr>
            <p:cNvPr id="72" name="Группа 71"/>
            <p:cNvGrpSpPr/>
            <p:nvPr/>
          </p:nvGrpSpPr>
          <p:grpSpPr>
            <a:xfrm>
              <a:off x="10111377" y="4552140"/>
              <a:ext cx="719999" cy="720000"/>
              <a:chOff x="7150855" y="5154114"/>
              <a:chExt cx="719999" cy="720000"/>
            </a:xfrm>
          </p:grpSpPr>
          <p:pic>
            <p:nvPicPr>
              <p:cNvPr id="73" name="Picture 36" descr="computer icon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50855" y="5154114"/>
                <a:ext cx="719999" cy="72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5" name="Picture 38" descr="arrow, down icon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2079" y="5328365"/>
                <a:ext cx="251999" cy="252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76" name="TextBox 75"/>
          <p:cNvSpPr txBox="1"/>
          <p:nvPr/>
        </p:nvSpPr>
        <p:spPr>
          <a:xfrm>
            <a:off x="7985242" y="1665796"/>
            <a:ext cx="2108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ru-RU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  <a:cs typeface="Arial" charset="0"/>
              </a:rPr>
              <a:t>АСФК </a:t>
            </a:r>
            <a:r>
              <a:rPr lang="ru-RU" sz="1400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  <a:cs typeface="Arial" charset="0"/>
              </a:rPr>
              <a:t>(контур, в котором ведется л/с)</a:t>
            </a:r>
            <a:endParaRPr lang="ru-RU" sz="1400" b="1" dirty="0">
              <a:solidFill>
                <a:srgbClr val="4472C4">
                  <a:lumMod val="50000"/>
                </a:srgbClr>
              </a:solidFill>
              <a:latin typeface="Arial" panose="020B0604020202020204" pitchFamily="34" charset="0"/>
              <a:cs typeface="Arial" charset="0"/>
            </a:endParaRPr>
          </a:p>
        </p:txBody>
      </p:sp>
      <p:grpSp>
        <p:nvGrpSpPr>
          <p:cNvPr id="77" name="Группа 76"/>
          <p:cNvGrpSpPr/>
          <p:nvPr/>
        </p:nvGrpSpPr>
        <p:grpSpPr>
          <a:xfrm>
            <a:off x="8969047" y="4940345"/>
            <a:ext cx="321491" cy="230832"/>
            <a:chOff x="680881" y="3054388"/>
            <a:chExt cx="321491" cy="230832"/>
          </a:xfrm>
        </p:grpSpPr>
        <p:sp>
          <p:nvSpPr>
            <p:cNvPr id="78" name="Овал 77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hangingPunct="1"/>
              <a:r>
                <a:rPr lang="ru-RU" sz="9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6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charset="0"/>
              </a:endParaRPr>
            </a:p>
          </p:txBody>
        </p:sp>
      </p:grpSp>
      <p:grpSp>
        <p:nvGrpSpPr>
          <p:cNvPr id="80" name="Группа 79"/>
          <p:cNvGrpSpPr/>
          <p:nvPr/>
        </p:nvGrpSpPr>
        <p:grpSpPr>
          <a:xfrm>
            <a:off x="8437051" y="2423734"/>
            <a:ext cx="1975756" cy="738286"/>
            <a:chOff x="10069722" y="3378189"/>
            <a:chExt cx="1975756" cy="738286"/>
          </a:xfrm>
        </p:grpSpPr>
        <p:sp>
          <p:nvSpPr>
            <p:cNvPr id="81" name="Овал 80"/>
            <p:cNvSpPr/>
            <p:nvPr/>
          </p:nvSpPr>
          <p:spPr>
            <a:xfrm>
              <a:off x="10069722" y="3391112"/>
              <a:ext cx="720000" cy="720000"/>
            </a:xfrm>
            <a:prstGeom prst="ellipse">
              <a:avLst/>
            </a:prstGeom>
            <a:solidFill>
              <a:srgbClr val="215E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82" name="Picture 4" descr="loupe, magnifying glass, search, seo, zoom icon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75" t="13910" r="17550" b="17839"/>
            <a:stretch/>
          </p:blipFill>
          <p:spPr bwMode="auto">
            <a:xfrm>
              <a:off x="10136668" y="3378189"/>
              <a:ext cx="642271" cy="738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3" name="Прямоугольник 82"/>
            <p:cNvSpPr/>
            <p:nvPr/>
          </p:nvSpPr>
          <p:spPr>
            <a:xfrm>
              <a:off x="10736516" y="3488382"/>
              <a:ext cx="1308962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hangingPunct="1"/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charset="0"/>
                </a:rPr>
                <a:t>Контроль на непревышение ЛБО</a:t>
              </a:r>
              <a:endParaRPr lang="ru-RU" altLang="ru-RU" sz="11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charset="0"/>
              </a:endParaRPr>
            </a:p>
          </p:txBody>
        </p:sp>
      </p:grpSp>
      <p:cxnSp>
        <p:nvCxnSpPr>
          <p:cNvPr id="84" name="Соединительная линия уступом 83"/>
          <p:cNvCxnSpPr>
            <a:stCxn id="87" idx="2"/>
            <a:endCxn id="73" idx="0"/>
          </p:cNvCxnSpPr>
          <p:nvPr/>
        </p:nvCxnSpPr>
        <p:spPr>
          <a:xfrm rot="16200000" flipH="1">
            <a:off x="8241913" y="4349129"/>
            <a:ext cx="810777" cy="45030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85" name="Соединительная линия уступом 84"/>
          <p:cNvCxnSpPr>
            <a:stCxn id="82" idx="2"/>
            <a:endCxn id="89" idx="0"/>
          </p:cNvCxnSpPr>
          <p:nvPr/>
        </p:nvCxnSpPr>
        <p:spPr>
          <a:xfrm rot="16200000" flipH="1">
            <a:off x="8815180" y="3171972"/>
            <a:ext cx="456286" cy="436381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86" name="Соединительная линия уступом 85"/>
          <p:cNvCxnSpPr>
            <a:stCxn id="82" idx="2"/>
            <a:endCxn id="87" idx="0"/>
          </p:cNvCxnSpPr>
          <p:nvPr/>
        </p:nvCxnSpPr>
        <p:spPr>
          <a:xfrm rot="5400000">
            <a:off x="8390207" y="3193964"/>
            <a:ext cx="466871" cy="402982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pic>
        <p:nvPicPr>
          <p:cNvPr id="87" name="Picture 2" descr="check ico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2151" y="3628891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8" name="Группа 87"/>
          <p:cNvGrpSpPr/>
          <p:nvPr/>
        </p:nvGrpSpPr>
        <p:grpSpPr>
          <a:xfrm>
            <a:off x="8991514" y="3618306"/>
            <a:ext cx="540000" cy="540000"/>
            <a:chOff x="5520158" y="3435366"/>
            <a:chExt cx="540000" cy="540000"/>
          </a:xfrm>
        </p:grpSpPr>
        <p:sp>
          <p:nvSpPr>
            <p:cNvPr id="89" name="Овал 88"/>
            <p:cNvSpPr/>
            <p:nvPr/>
          </p:nvSpPr>
          <p:spPr>
            <a:xfrm>
              <a:off x="5520158" y="3435366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90" name="Крест 89"/>
            <p:cNvSpPr/>
            <p:nvPr/>
          </p:nvSpPr>
          <p:spPr>
            <a:xfrm rot="2777144">
              <a:off x="5621059" y="3520305"/>
              <a:ext cx="324000" cy="324000"/>
            </a:xfrm>
            <a:prstGeom prst="plus">
              <a:avLst>
                <a:gd name="adj" fmla="val 3876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dist="25400" dir="4440000" sx="94000" sy="94000" algn="ctr" rotWithShape="0">
                <a:schemeClr val="accent3">
                  <a:lumMod val="75000"/>
                  <a:alpha val="6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ru-RU">
                <a:solidFill>
                  <a:prstClr val="white"/>
                </a:solidFill>
              </a:endParaRPr>
            </a:p>
          </p:txBody>
        </p:sp>
      </p:grpSp>
      <p:cxnSp>
        <p:nvCxnSpPr>
          <p:cNvPr id="91" name="Соединительная линия уступом 90"/>
          <p:cNvCxnSpPr>
            <a:stCxn id="89" idx="4"/>
            <a:endCxn id="73" idx="0"/>
          </p:cNvCxnSpPr>
          <p:nvPr/>
        </p:nvCxnSpPr>
        <p:spPr>
          <a:xfrm rot="5400000">
            <a:off x="8656302" y="4374456"/>
            <a:ext cx="821362" cy="389063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92" name="Группа 91"/>
          <p:cNvGrpSpPr/>
          <p:nvPr/>
        </p:nvGrpSpPr>
        <p:grpSpPr>
          <a:xfrm>
            <a:off x="9723542" y="3530783"/>
            <a:ext cx="1249959" cy="1294895"/>
            <a:chOff x="6768040" y="5765756"/>
            <a:chExt cx="1249959" cy="1294895"/>
          </a:xfrm>
        </p:grpSpPr>
        <p:pic>
          <p:nvPicPr>
            <p:cNvPr id="93" name="Picture 2" descr="mail ico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0748" y="5765756"/>
              <a:ext cx="719589" cy="7195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4" name="Прямоугольник 93"/>
            <p:cNvSpPr/>
            <p:nvPr/>
          </p:nvSpPr>
          <p:spPr>
            <a:xfrm>
              <a:off x="6768040" y="6460487"/>
              <a:ext cx="124995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eaLnBrk="1" hangingPunct="1">
                <a:defRPr/>
              </a:pPr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  <a:cs typeface="Arial" charset="0"/>
                </a:rPr>
                <a:t>Уведомление о превышении ЛБО</a:t>
              </a:r>
              <a:endParaRPr lang="ru-RU" altLang="ru-RU" sz="11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charset="0"/>
              </a:endParaRPr>
            </a:p>
          </p:txBody>
        </p:sp>
      </p:grpSp>
      <p:cxnSp>
        <p:nvCxnSpPr>
          <p:cNvPr id="95" name="Соединительная линия уступом 94"/>
          <p:cNvCxnSpPr>
            <a:stCxn id="89" idx="6"/>
          </p:cNvCxnSpPr>
          <p:nvPr/>
        </p:nvCxnSpPr>
        <p:spPr>
          <a:xfrm>
            <a:off x="9531514" y="3888306"/>
            <a:ext cx="384058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98" name="Группа 97"/>
          <p:cNvGrpSpPr/>
          <p:nvPr/>
        </p:nvGrpSpPr>
        <p:grpSpPr>
          <a:xfrm>
            <a:off x="8859674" y="2408039"/>
            <a:ext cx="321491" cy="230832"/>
            <a:chOff x="680881" y="3054388"/>
            <a:chExt cx="321491" cy="230832"/>
          </a:xfrm>
        </p:grpSpPr>
        <p:sp>
          <p:nvSpPr>
            <p:cNvPr id="99" name="Овал 98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hangingPunct="1"/>
              <a:r>
                <a:rPr lang="ru-RU" sz="9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4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charset="0"/>
              </a:endParaRPr>
            </a:p>
          </p:txBody>
        </p:sp>
      </p:grpSp>
      <p:grpSp>
        <p:nvGrpSpPr>
          <p:cNvPr id="101" name="Группа 100"/>
          <p:cNvGrpSpPr/>
          <p:nvPr/>
        </p:nvGrpSpPr>
        <p:grpSpPr>
          <a:xfrm>
            <a:off x="10409179" y="3524473"/>
            <a:ext cx="321491" cy="230832"/>
            <a:chOff x="680881" y="3054388"/>
            <a:chExt cx="321491" cy="230832"/>
          </a:xfrm>
        </p:grpSpPr>
        <p:sp>
          <p:nvSpPr>
            <p:cNvPr id="102" name="Овал 101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hangingPunct="1"/>
              <a:r>
                <a:rPr lang="ru-RU" sz="9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5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charset="0"/>
              </a:endParaRPr>
            </a:p>
          </p:txBody>
        </p:sp>
      </p:grpSp>
      <p:sp>
        <p:nvSpPr>
          <p:cNvPr id="107" name="Прямоугольник 106"/>
          <p:cNvSpPr/>
          <p:nvPr/>
        </p:nvSpPr>
        <p:spPr>
          <a:xfrm>
            <a:off x="1376994" y="1863530"/>
            <a:ext cx="1681264" cy="354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8" rIns="91434" bIns="45718" rtlCol="0" anchor="ctr"/>
          <a:lstStyle/>
          <a:p>
            <a:pPr algn="ctr" eaLnBrk="1" hangingPunct="1"/>
            <a:r>
              <a:rPr lang="ru-RU" sz="1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ЛК ГРБС/ПБС</a:t>
            </a:r>
          </a:p>
        </p:txBody>
      </p:sp>
      <p:sp>
        <p:nvSpPr>
          <p:cNvPr id="108" name="Прямоугольник 107"/>
          <p:cNvSpPr/>
          <p:nvPr/>
        </p:nvSpPr>
        <p:spPr>
          <a:xfrm>
            <a:off x="5142129" y="1856748"/>
            <a:ext cx="1681264" cy="354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8" rIns="91434" bIns="45718" rtlCol="0" anchor="ctr"/>
          <a:lstStyle/>
          <a:p>
            <a:pPr algn="ctr" eaLnBrk="1" hangingPunct="1"/>
            <a:r>
              <a:rPr lang="ru-RU" sz="1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ЛК ФК</a:t>
            </a:r>
          </a:p>
        </p:txBody>
      </p:sp>
      <p:cxnSp>
        <p:nvCxnSpPr>
          <p:cNvPr id="104" name="Прямая со стрелкой 63"/>
          <p:cNvCxnSpPr>
            <a:stCxn id="161" idx="1"/>
          </p:cNvCxnSpPr>
          <p:nvPr/>
        </p:nvCxnSpPr>
        <p:spPr>
          <a:xfrm rot="10800000">
            <a:off x="1810132" y="3254269"/>
            <a:ext cx="3364231" cy="2173518"/>
          </a:xfrm>
          <a:prstGeom prst="bentConnector3">
            <a:avLst>
              <a:gd name="adj1" fmla="val 100113"/>
            </a:avLst>
          </a:prstGeom>
          <a:ln w="38100">
            <a:solidFill>
              <a:schemeClr val="accent5"/>
            </a:solidFill>
            <a:tailEnd type="non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05" name="Группа 104"/>
          <p:cNvGrpSpPr/>
          <p:nvPr/>
        </p:nvGrpSpPr>
        <p:grpSpPr>
          <a:xfrm>
            <a:off x="2437067" y="5314592"/>
            <a:ext cx="841128" cy="215444"/>
            <a:chOff x="7624418" y="4021511"/>
            <a:chExt cx="497946" cy="215444"/>
          </a:xfrm>
        </p:grpSpPr>
        <p:sp>
          <p:nvSpPr>
            <p:cNvPr id="106" name="Шестиугольник 105"/>
            <p:cNvSpPr/>
            <p:nvPr/>
          </p:nvSpPr>
          <p:spPr>
            <a:xfrm>
              <a:off x="7654783" y="4033756"/>
              <a:ext cx="452545" cy="198253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ru-RU" sz="11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7624418" y="4021511"/>
              <a:ext cx="49794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ru-RU" sz="8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Извещение</a:t>
              </a:r>
              <a:endParaRPr lang="ru-RU" sz="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041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001374" y="6356350"/>
            <a:ext cx="352425" cy="365125"/>
          </a:xfrm>
        </p:spPr>
        <p:txBody>
          <a:bodyPr/>
          <a:lstStyle/>
          <a:p>
            <a:fld id="{4D397DCB-2821-4486-AA53-086096FD989A}" type="slidenum">
              <a:rPr lang="ru-RU" altLang="ru-RU" smtClean="0"/>
              <a:pPr/>
              <a:t>5</a:t>
            </a:fld>
            <a:endParaRPr lang="ru-RU" altLang="ru-RU" dirty="0"/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1643972" y="964276"/>
            <a:ext cx="6953872" cy="5276966"/>
          </a:xfrm>
          <a:prstGeom prst="roundRect">
            <a:avLst>
              <a:gd name="adj" fmla="val 6608"/>
            </a:avLst>
          </a:prstGeom>
          <a:solidFill>
            <a:srgbClr val="E5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1643972" y="2522969"/>
            <a:ext cx="6945317" cy="3718273"/>
          </a:xfrm>
          <a:custGeom>
            <a:avLst/>
            <a:gdLst>
              <a:gd name="connsiteX0" fmla="*/ 0 w 8041349"/>
              <a:gd name="connsiteY0" fmla="*/ 199423 h 3017907"/>
              <a:gd name="connsiteX1" fmla="*/ 199423 w 8041349"/>
              <a:gd name="connsiteY1" fmla="*/ 0 h 3017907"/>
              <a:gd name="connsiteX2" fmla="*/ 7841926 w 8041349"/>
              <a:gd name="connsiteY2" fmla="*/ 0 h 3017907"/>
              <a:gd name="connsiteX3" fmla="*/ 8041349 w 8041349"/>
              <a:gd name="connsiteY3" fmla="*/ 199423 h 3017907"/>
              <a:gd name="connsiteX4" fmla="*/ 8041349 w 8041349"/>
              <a:gd name="connsiteY4" fmla="*/ 2818484 h 3017907"/>
              <a:gd name="connsiteX5" fmla="*/ 7841926 w 8041349"/>
              <a:gd name="connsiteY5" fmla="*/ 3017907 h 3017907"/>
              <a:gd name="connsiteX6" fmla="*/ 199423 w 8041349"/>
              <a:gd name="connsiteY6" fmla="*/ 3017907 h 3017907"/>
              <a:gd name="connsiteX7" fmla="*/ 0 w 8041349"/>
              <a:gd name="connsiteY7" fmla="*/ 2818484 h 3017907"/>
              <a:gd name="connsiteX8" fmla="*/ 0 w 8041349"/>
              <a:gd name="connsiteY8" fmla="*/ 199423 h 3017907"/>
              <a:gd name="connsiteX0" fmla="*/ 0 w 8041349"/>
              <a:gd name="connsiteY0" fmla="*/ 276821 h 3095305"/>
              <a:gd name="connsiteX1" fmla="*/ 7841926 w 8041349"/>
              <a:gd name="connsiteY1" fmla="*/ 77398 h 3095305"/>
              <a:gd name="connsiteX2" fmla="*/ 8041349 w 8041349"/>
              <a:gd name="connsiteY2" fmla="*/ 276821 h 3095305"/>
              <a:gd name="connsiteX3" fmla="*/ 8041349 w 8041349"/>
              <a:gd name="connsiteY3" fmla="*/ 2895882 h 3095305"/>
              <a:gd name="connsiteX4" fmla="*/ 7841926 w 8041349"/>
              <a:gd name="connsiteY4" fmla="*/ 3095305 h 3095305"/>
              <a:gd name="connsiteX5" fmla="*/ 199423 w 8041349"/>
              <a:gd name="connsiteY5" fmla="*/ 3095305 h 3095305"/>
              <a:gd name="connsiteX6" fmla="*/ 0 w 8041349"/>
              <a:gd name="connsiteY6" fmla="*/ 2895882 h 3095305"/>
              <a:gd name="connsiteX7" fmla="*/ 0 w 8041349"/>
              <a:gd name="connsiteY7" fmla="*/ 276821 h 3095305"/>
              <a:gd name="connsiteX0" fmla="*/ 0 w 8041349"/>
              <a:gd name="connsiteY0" fmla="*/ 0 h 2818484"/>
              <a:gd name="connsiteX1" fmla="*/ 8041349 w 8041349"/>
              <a:gd name="connsiteY1" fmla="*/ 0 h 2818484"/>
              <a:gd name="connsiteX2" fmla="*/ 8041349 w 8041349"/>
              <a:gd name="connsiteY2" fmla="*/ 2619061 h 2818484"/>
              <a:gd name="connsiteX3" fmla="*/ 7841926 w 8041349"/>
              <a:gd name="connsiteY3" fmla="*/ 2818484 h 2818484"/>
              <a:gd name="connsiteX4" fmla="*/ 199423 w 8041349"/>
              <a:gd name="connsiteY4" fmla="*/ 2818484 h 2818484"/>
              <a:gd name="connsiteX5" fmla="*/ 0 w 8041349"/>
              <a:gd name="connsiteY5" fmla="*/ 2619061 h 2818484"/>
              <a:gd name="connsiteX6" fmla="*/ 0 w 8041349"/>
              <a:gd name="connsiteY6" fmla="*/ 0 h 2818484"/>
              <a:gd name="connsiteX0" fmla="*/ 0 w 8041349"/>
              <a:gd name="connsiteY0" fmla="*/ 0 h 2818484"/>
              <a:gd name="connsiteX1" fmla="*/ 8041349 w 8041349"/>
              <a:gd name="connsiteY1" fmla="*/ 0 h 2818484"/>
              <a:gd name="connsiteX2" fmla="*/ 8041349 w 8041349"/>
              <a:gd name="connsiteY2" fmla="*/ 2619061 h 2818484"/>
              <a:gd name="connsiteX3" fmla="*/ 7841926 w 8041349"/>
              <a:gd name="connsiteY3" fmla="*/ 2818484 h 2818484"/>
              <a:gd name="connsiteX4" fmla="*/ 199423 w 8041349"/>
              <a:gd name="connsiteY4" fmla="*/ 2818484 h 2818484"/>
              <a:gd name="connsiteX5" fmla="*/ 0 w 8041349"/>
              <a:gd name="connsiteY5" fmla="*/ 2619061 h 2818484"/>
              <a:gd name="connsiteX6" fmla="*/ 0 w 8041349"/>
              <a:gd name="connsiteY6" fmla="*/ 0 h 2818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41349" h="2818484">
                <a:moveTo>
                  <a:pt x="0" y="0"/>
                </a:moveTo>
                <a:lnTo>
                  <a:pt x="8041349" y="0"/>
                </a:lnTo>
                <a:lnTo>
                  <a:pt x="8041349" y="2619061"/>
                </a:lnTo>
                <a:cubicBezTo>
                  <a:pt x="8041349" y="2729199"/>
                  <a:pt x="7952064" y="2818484"/>
                  <a:pt x="7841926" y="2818484"/>
                </a:cubicBezTo>
                <a:lnTo>
                  <a:pt x="199423" y="2818484"/>
                </a:lnTo>
                <a:cubicBezTo>
                  <a:pt x="89285" y="2818484"/>
                  <a:pt x="0" y="2729199"/>
                  <a:pt x="0" y="2619061"/>
                </a:cubicBezTo>
                <a:lnTo>
                  <a:pt x="0" y="0"/>
                </a:lnTo>
                <a:close/>
              </a:path>
            </a:pathLst>
          </a:custGeom>
          <a:solidFill>
            <a:srgbClr val="C8D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96519" y="49932"/>
            <a:ext cx="78430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Постановка на учет денежных обязательств в случаях, установленных Приказом МФ 127н пункта 25 абзацами 3,4,5*</a:t>
            </a:r>
            <a:endParaRPr lang="ru-RU" b="1" dirty="0">
              <a:solidFill>
                <a:srgbClr val="4FA6D1"/>
              </a:solidFill>
              <a:latin typeface="Arial" panose="020B0604020202020204" pitchFamily="34" charset="0"/>
            </a:endParaRPr>
          </a:p>
        </p:txBody>
      </p:sp>
      <p:cxnSp>
        <p:nvCxnSpPr>
          <p:cNvPr id="144" name="Соединительная линия уступом 143"/>
          <p:cNvCxnSpPr>
            <a:endCxn id="161" idx="0"/>
          </p:cNvCxnSpPr>
          <p:nvPr/>
        </p:nvCxnSpPr>
        <p:spPr>
          <a:xfrm rot="16200000" flipH="1">
            <a:off x="4456773" y="2710274"/>
            <a:ext cx="1110237" cy="1565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170" name="TextBox 169"/>
          <p:cNvSpPr txBox="1"/>
          <p:nvPr/>
        </p:nvSpPr>
        <p:spPr>
          <a:xfrm>
            <a:off x="1687466" y="1042931"/>
            <a:ext cx="4385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rPr>
              <a:t>УПРАВЛЕНИЕ РАСХОДАМИ: ЛК ПБС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1643972" y="2554456"/>
            <a:ext cx="20112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rPr>
              <a:t>УПРАВЛЕНИЕ РАСХОДАМИ: ЛК ФК</a:t>
            </a:r>
          </a:p>
        </p:txBody>
      </p:sp>
      <p:cxnSp>
        <p:nvCxnSpPr>
          <p:cNvPr id="101" name="Соединительная линия уступом 100"/>
          <p:cNvCxnSpPr>
            <a:endCxn id="181" idx="0"/>
          </p:cNvCxnSpPr>
          <p:nvPr/>
        </p:nvCxnSpPr>
        <p:spPr>
          <a:xfrm>
            <a:off x="5029142" y="5209921"/>
            <a:ext cx="0" cy="180000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127" name="Прямоугольник 126"/>
          <p:cNvSpPr/>
          <p:nvPr/>
        </p:nvSpPr>
        <p:spPr>
          <a:xfrm>
            <a:off x="2564712" y="1606386"/>
            <a:ext cx="139264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rPr>
              <a:t>Формирование </a:t>
            </a:r>
            <a:r>
              <a:rPr lang="ru-RU" sz="11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rPr>
              <a:t>сведений о </a:t>
            </a:r>
            <a:r>
              <a:rPr lang="ru-RU" sz="11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rPr>
              <a:t>ДО на основании БО</a:t>
            </a:r>
            <a:endParaRPr lang="ru-RU" sz="1100" b="1" dirty="0">
              <a:solidFill>
                <a:prstClr val="black">
                  <a:lumMod val="75000"/>
                  <a:lumOff val="25000"/>
                </a:prstClr>
              </a:solidFill>
              <a:latin typeface="Arial" pitchFamily="34" charset="0"/>
            </a:endParaRPr>
          </a:p>
        </p:txBody>
      </p:sp>
      <p:grpSp>
        <p:nvGrpSpPr>
          <p:cNvPr id="151" name="Группа 150"/>
          <p:cNvGrpSpPr/>
          <p:nvPr/>
        </p:nvGrpSpPr>
        <p:grpSpPr>
          <a:xfrm>
            <a:off x="4647993" y="3252638"/>
            <a:ext cx="2111089" cy="751824"/>
            <a:chOff x="4083336" y="3772438"/>
            <a:chExt cx="2111089" cy="751824"/>
          </a:xfrm>
        </p:grpSpPr>
        <p:grpSp>
          <p:nvGrpSpPr>
            <p:cNvPr id="157" name="Группа 156"/>
            <p:cNvGrpSpPr/>
            <p:nvPr/>
          </p:nvGrpSpPr>
          <p:grpSpPr>
            <a:xfrm>
              <a:off x="4083336" y="3772438"/>
              <a:ext cx="720000" cy="751824"/>
              <a:chOff x="8188517" y="1556902"/>
              <a:chExt cx="720000" cy="751824"/>
            </a:xfrm>
          </p:grpSpPr>
          <p:sp>
            <p:nvSpPr>
              <p:cNvPr id="160" name="Овал 159"/>
              <p:cNvSpPr/>
              <p:nvPr/>
            </p:nvSpPr>
            <p:spPr>
              <a:xfrm>
                <a:off x="8188517" y="1556902"/>
                <a:ext cx="720000" cy="720000"/>
              </a:xfrm>
              <a:prstGeom prst="ellipse">
                <a:avLst/>
              </a:prstGeom>
              <a:solidFill>
                <a:srgbClr val="215E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pic>
            <p:nvPicPr>
              <p:cNvPr id="161" name="Picture 4" descr="loupe, magnifying glass, search, seo, zoom icon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075" t="13910" r="17550" b="17839"/>
              <a:stretch/>
            </p:blipFill>
            <p:spPr bwMode="auto">
              <a:xfrm>
                <a:off x="8232062" y="1570440"/>
                <a:ext cx="642271" cy="7382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59" name="Прямоугольник 158"/>
            <p:cNvSpPr/>
            <p:nvPr/>
          </p:nvSpPr>
          <p:spPr>
            <a:xfrm>
              <a:off x="4786732" y="3916458"/>
              <a:ext cx="140769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ru-RU" sz="11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Контроль </a:t>
              </a:r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по Приказу 221н</a:t>
              </a:r>
              <a:endParaRPr lang="ru-RU" altLang="ru-RU" sz="11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endParaRPr>
            </a:p>
          </p:txBody>
        </p:sp>
      </p:grpSp>
      <p:sp>
        <p:nvSpPr>
          <p:cNvPr id="123" name="Скругленный прямоугольник 122"/>
          <p:cNvSpPr/>
          <p:nvPr/>
        </p:nvSpPr>
        <p:spPr>
          <a:xfrm>
            <a:off x="8725045" y="3972638"/>
            <a:ext cx="2028921" cy="1589653"/>
          </a:xfrm>
          <a:prstGeom prst="roundRect">
            <a:avLst>
              <a:gd name="adj" fmla="val 9872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grpSp>
        <p:nvGrpSpPr>
          <p:cNvPr id="180" name="Группа 179"/>
          <p:cNvGrpSpPr/>
          <p:nvPr/>
        </p:nvGrpSpPr>
        <p:grpSpPr>
          <a:xfrm>
            <a:off x="4683225" y="5371767"/>
            <a:ext cx="1955700" cy="805654"/>
            <a:chOff x="6960748" y="5765756"/>
            <a:chExt cx="1955700" cy="805654"/>
          </a:xfrm>
        </p:grpSpPr>
        <p:pic>
          <p:nvPicPr>
            <p:cNvPr id="181" name="Picture 2" descr="mail ico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0748" y="5765756"/>
              <a:ext cx="719589" cy="7195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2" name="Прямоугольник 181"/>
            <p:cNvSpPr/>
            <p:nvPr/>
          </p:nvSpPr>
          <p:spPr>
            <a:xfrm>
              <a:off x="7637811" y="5801969"/>
              <a:ext cx="1278637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ru-RU" sz="11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Формирование извещения о постановке на учет ДО</a:t>
              </a:r>
            </a:p>
          </p:txBody>
        </p:sp>
      </p:grpSp>
      <p:sp>
        <p:nvSpPr>
          <p:cNvPr id="186" name="TextBox 185"/>
          <p:cNvSpPr txBox="1"/>
          <p:nvPr/>
        </p:nvSpPr>
        <p:spPr>
          <a:xfrm>
            <a:off x="8832335" y="4027308"/>
            <a:ext cx="1043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rPr>
              <a:t>АСФК</a:t>
            </a:r>
            <a:endParaRPr lang="ru-RU" sz="1400" b="1" dirty="0">
              <a:solidFill>
                <a:srgbClr val="4472C4">
                  <a:lumMod val="50000"/>
                </a:srgbClr>
              </a:solidFill>
              <a:latin typeface="Arial" panose="020B0604020202020204" pitchFamily="34" charset="0"/>
            </a:endParaRPr>
          </a:p>
        </p:txBody>
      </p:sp>
      <p:grpSp>
        <p:nvGrpSpPr>
          <p:cNvPr id="206" name="Группа 205"/>
          <p:cNvGrpSpPr/>
          <p:nvPr/>
        </p:nvGrpSpPr>
        <p:grpSpPr>
          <a:xfrm>
            <a:off x="4567734" y="4300832"/>
            <a:ext cx="1884719" cy="900000"/>
            <a:chOff x="8821145" y="1763189"/>
            <a:chExt cx="1884719" cy="900000"/>
          </a:xfrm>
        </p:grpSpPr>
        <p:sp>
          <p:nvSpPr>
            <p:cNvPr id="207" name="Прямоугольник 206"/>
            <p:cNvSpPr/>
            <p:nvPr/>
          </p:nvSpPr>
          <p:spPr>
            <a:xfrm>
              <a:off x="9701479" y="1836193"/>
              <a:ext cx="1004385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ru-RU" sz="1100" b="1" dirty="0" smtClean="0">
                  <a:solidFill>
                    <a:schemeClr val="accent2">
                      <a:lumMod val="75000"/>
                    </a:schemeClr>
                  </a:solidFill>
                  <a:latin typeface="Arial" pitchFamily="34" charset="0"/>
                </a:rPr>
                <a:t>Включение </a:t>
              </a:r>
              <a:r>
                <a:rPr lang="ru-RU" altLang="ru-RU" sz="1100" b="1" dirty="0">
                  <a:solidFill>
                    <a:schemeClr val="accent2">
                      <a:lumMod val="75000"/>
                    </a:schemeClr>
                  </a:solidFill>
                  <a:latin typeface="Arial" pitchFamily="34" charset="0"/>
                </a:rPr>
                <a:t>сведений в </a:t>
              </a:r>
              <a:r>
                <a:rPr lang="ru-RU" altLang="ru-RU" sz="1100" b="1" dirty="0" smtClean="0">
                  <a:solidFill>
                    <a:schemeClr val="accent2">
                      <a:lumMod val="75000"/>
                    </a:schemeClr>
                  </a:solidFill>
                  <a:latin typeface="Arial" pitchFamily="34" charset="0"/>
                </a:rPr>
                <a:t>Перечень </a:t>
              </a:r>
              <a:r>
                <a:rPr lang="ru-RU" altLang="ru-RU" sz="1100" b="1" dirty="0">
                  <a:solidFill>
                    <a:schemeClr val="accent2">
                      <a:lumMod val="75000"/>
                    </a:schemeClr>
                  </a:solidFill>
                  <a:latin typeface="Arial" pitchFamily="34" charset="0"/>
                </a:rPr>
                <a:t>БО и ДО</a:t>
              </a:r>
            </a:p>
          </p:txBody>
        </p:sp>
        <p:grpSp>
          <p:nvGrpSpPr>
            <p:cNvPr id="218" name="Группа 217"/>
            <p:cNvGrpSpPr/>
            <p:nvPr/>
          </p:nvGrpSpPr>
          <p:grpSpPr>
            <a:xfrm>
              <a:off x="8821145" y="1763189"/>
              <a:ext cx="899999" cy="900000"/>
              <a:chOff x="2072315" y="3932479"/>
              <a:chExt cx="899999" cy="900000"/>
            </a:xfrm>
          </p:grpSpPr>
          <p:pic>
            <p:nvPicPr>
              <p:cNvPr id="219" name="Picture 16" descr="folder icon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72315" y="3932479"/>
                <a:ext cx="899999" cy="90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0" name="Плюс 219"/>
              <p:cNvSpPr/>
              <p:nvPr/>
            </p:nvSpPr>
            <p:spPr>
              <a:xfrm>
                <a:off x="2371725" y="4262594"/>
                <a:ext cx="324000" cy="324000"/>
              </a:xfrm>
              <a:prstGeom prst="mathPlus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21" name="Группа 220"/>
          <p:cNvGrpSpPr/>
          <p:nvPr/>
        </p:nvGrpSpPr>
        <p:grpSpPr>
          <a:xfrm>
            <a:off x="8880630" y="4396640"/>
            <a:ext cx="1633945" cy="720000"/>
            <a:chOff x="10026755" y="4654258"/>
            <a:chExt cx="1633945" cy="720000"/>
          </a:xfrm>
        </p:grpSpPr>
        <p:sp>
          <p:nvSpPr>
            <p:cNvPr id="222" name="Прямоугольник 221"/>
            <p:cNvSpPr/>
            <p:nvPr/>
          </p:nvSpPr>
          <p:spPr>
            <a:xfrm>
              <a:off x="10713098" y="4827067"/>
              <a:ext cx="947602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ru-RU" sz="11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Отражение </a:t>
              </a:r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ДО </a:t>
              </a:r>
              <a:r>
                <a:rPr lang="ru-RU" altLang="ru-RU" sz="11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на л/с</a:t>
              </a:r>
            </a:p>
          </p:txBody>
        </p:sp>
        <p:grpSp>
          <p:nvGrpSpPr>
            <p:cNvPr id="223" name="Группа 222"/>
            <p:cNvGrpSpPr/>
            <p:nvPr/>
          </p:nvGrpSpPr>
          <p:grpSpPr>
            <a:xfrm>
              <a:off x="10026755" y="4654258"/>
              <a:ext cx="719999" cy="720000"/>
              <a:chOff x="7150855" y="5154114"/>
              <a:chExt cx="719999" cy="720000"/>
            </a:xfrm>
          </p:grpSpPr>
          <p:pic>
            <p:nvPicPr>
              <p:cNvPr id="224" name="Picture 36" descr="computer icon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50855" y="5154114"/>
                <a:ext cx="719999" cy="72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5" name="Picture 38" descr="arrow, down icon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2079" y="5328365"/>
                <a:ext cx="251999" cy="252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cxnSp>
        <p:nvCxnSpPr>
          <p:cNvPr id="226" name="Соединительная линия уступом 225"/>
          <p:cNvCxnSpPr/>
          <p:nvPr/>
        </p:nvCxnSpPr>
        <p:spPr>
          <a:xfrm>
            <a:off x="6452453" y="4811722"/>
            <a:ext cx="2416997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headEnd type="triangle"/>
            <a:tailEnd type="non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231" name="Группа 230"/>
          <p:cNvGrpSpPr/>
          <p:nvPr/>
        </p:nvGrpSpPr>
        <p:grpSpPr>
          <a:xfrm>
            <a:off x="5199617" y="4314227"/>
            <a:ext cx="321491" cy="230832"/>
            <a:chOff x="680881" y="3054388"/>
            <a:chExt cx="321491" cy="230832"/>
          </a:xfrm>
        </p:grpSpPr>
        <p:sp>
          <p:nvSpPr>
            <p:cNvPr id="232" name="Овал 231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33" name="TextBox 232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4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237" name="Группа 236"/>
          <p:cNvGrpSpPr/>
          <p:nvPr/>
        </p:nvGrpSpPr>
        <p:grpSpPr>
          <a:xfrm>
            <a:off x="9447088" y="4388327"/>
            <a:ext cx="321491" cy="230832"/>
            <a:chOff x="680881" y="3054388"/>
            <a:chExt cx="321491" cy="230832"/>
          </a:xfrm>
        </p:grpSpPr>
        <p:sp>
          <p:nvSpPr>
            <p:cNvPr id="238" name="Овал 237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39" name="TextBox 238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5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255" name="Группа 254"/>
          <p:cNvGrpSpPr/>
          <p:nvPr/>
        </p:nvGrpSpPr>
        <p:grpSpPr>
          <a:xfrm>
            <a:off x="5142511" y="3196447"/>
            <a:ext cx="321491" cy="230832"/>
            <a:chOff x="680881" y="3054388"/>
            <a:chExt cx="321491" cy="230832"/>
          </a:xfrm>
        </p:grpSpPr>
        <p:sp>
          <p:nvSpPr>
            <p:cNvPr id="256" name="Овал 255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57" name="TextBox 256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3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pic>
        <p:nvPicPr>
          <p:cNvPr id="262" name="Picture 8" descr="document ico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426" y="1582654"/>
            <a:ext cx="719999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3" name="Picture 4" descr="gear icon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921" y="2035336"/>
            <a:ext cx="268821" cy="268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9" name="Группа 248"/>
          <p:cNvGrpSpPr/>
          <p:nvPr/>
        </p:nvGrpSpPr>
        <p:grpSpPr>
          <a:xfrm>
            <a:off x="2309663" y="1540137"/>
            <a:ext cx="321491" cy="230832"/>
            <a:chOff x="680881" y="3054388"/>
            <a:chExt cx="321491" cy="230832"/>
          </a:xfrm>
        </p:grpSpPr>
        <p:sp>
          <p:nvSpPr>
            <p:cNvPr id="250" name="Овал 249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51" name="TextBox 250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1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121" name="Соединительная линия уступом 120"/>
          <p:cNvCxnSpPr>
            <a:stCxn id="160" idx="2"/>
            <a:endCxn id="168" idx="4"/>
          </p:cNvCxnSpPr>
          <p:nvPr/>
        </p:nvCxnSpPr>
        <p:spPr>
          <a:xfrm rot="10800000">
            <a:off x="3858361" y="3227966"/>
            <a:ext cx="789632" cy="384673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28" name="Соединительная линия уступом 127"/>
          <p:cNvCxnSpPr>
            <a:stCxn id="160" idx="2"/>
            <a:endCxn id="166" idx="0"/>
          </p:cNvCxnSpPr>
          <p:nvPr/>
        </p:nvCxnSpPr>
        <p:spPr>
          <a:xfrm rot="10800000" flipV="1">
            <a:off x="3857461" y="3612638"/>
            <a:ext cx="790533" cy="871886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29" name="Соединительная линия уступом 128"/>
          <p:cNvCxnSpPr>
            <a:endCxn id="219" idx="1"/>
          </p:cNvCxnSpPr>
          <p:nvPr/>
        </p:nvCxnSpPr>
        <p:spPr>
          <a:xfrm>
            <a:off x="4130302" y="4748469"/>
            <a:ext cx="437432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39" name="Соединительная линия уступом 138"/>
          <p:cNvCxnSpPr>
            <a:stCxn id="168" idx="0"/>
            <a:endCxn id="127" idx="2"/>
          </p:cNvCxnSpPr>
          <p:nvPr/>
        </p:nvCxnSpPr>
        <p:spPr>
          <a:xfrm rot="16200000" flipV="1">
            <a:off x="3318992" y="2148595"/>
            <a:ext cx="481415" cy="597325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40" name="Группа 139"/>
          <p:cNvGrpSpPr/>
          <p:nvPr/>
        </p:nvGrpSpPr>
        <p:grpSpPr>
          <a:xfrm>
            <a:off x="3361310" y="2322571"/>
            <a:ext cx="764435" cy="218349"/>
            <a:chOff x="7654783" y="4013660"/>
            <a:chExt cx="452545" cy="218349"/>
          </a:xfrm>
        </p:grpSpPr>
        <p:sp>
          <p:nvSpPr>
            <p:cNvPr id="141" name="Шестиугольник 140"/>
            <p:cNvSpPr/>
            <p:nvPr/>
          </p:nvSpPr>
          <p:spPr>
            <a:xfrm>
              <a:off x="7654783" y="4033756"/>
              <a:ext cx="452545" cy="198253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7658592" y="4013660"/>
              <a:ext cx="4340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Протокол</a:t>
              </a:r>
              <a:endParaRPr lang="ru-RU" sz="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48" name="Группа 147"/>
          <p:cNvGrpSpPr/>
          <p:nvPr/>
        </p:nvGrpSpPr>
        <p:grpSpPr>
          <a:xfrm>
            <a:off x="5173063" y="5349419"/>
            <a:ext cx="321491" cy="230832"/>
            <a:chOff x="680881" y="3054388"/>
            <a:chExt cx="321491" cy="230832"/>
          </a:xfrm>
        </p:grpSpPr>
        <p:sp>
          <p:nvSpPr>
            <p:cNvPr id="149" name="Овал 148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6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pic>
        <p:nvPicPr>
          <p:cNvPr id="166" name="Picture 2" descr="check icon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460" y="4484524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7" name="Группа 166"/>
          <p:cNvGrpSpPr/>
          <p:nvPr/>
        </p:nvGrpSpPr>
        <p:grpSpPr>
          <a:xfrm>
            <a:off x="3588361" y="2687965"/>
            <a:ext cx="540000" cy="540000"/>
            <a:chOff x="5520158" y="3435366"/>
            <a:chExt cx="540000" cy="540000"/>
          </a:xfrm>
        </p:grpSpPr>
        <p:sp>
          <p:nvSpPr>
            <p:cNvPr id="168" name="Овал 167"/>
            <p:cNvSpPr/>
            <p:nvPr/>
          </p:nvSpPr>
          <p:spPr>
            <a:xfrm>
              <a:off x="5520158" y="3435366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69" name="Крест 168"/>
            <p:cNvSpPr/>
            <p:nvPr/>
          </p:nvSpPr>
          <p:spPr>
            <a:xfrm rot="2777144">
              <a:off x="5621059" y="3520305"/>
              <a:ext cx="324000" cy="324000"/>
            </a:xfrm>
            <a:prstGeom prst="plus">
              <a:avLst>
                <a:gd name="adj" fmla="val 3876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dist="25400" dir="4440000" sx="94000" sy="94000" algn="ctr" rotWithShape="0">
                <a:schemeClr val="accent3">
                  <a:lumMod val="75000"/>
                  <a:alpha val="6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</p:grpSp>
      <p:sp>
        <p:nvSpPr>
          <p:cNvPr id="117" name="Прямоугольник 116"/>
          <p:cNvSpPr/>
          <p:nvPr/>
        </p:nvSpPr>
        <p:spPr>
          <a:xfrm>
            <a:off x="1225066" y="6181068"/>
            <a:ext cx="98175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* 3 - Исполнения ДО неоднократно (в том числе с учетом ранее произведенных авансовых платежей)</a:t>
            </a:r>
          </a:p>
          <a:p>
            <a:r>
              <a:rPr lang="ru-RU" sz="9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  4 - Подтверждение поставки товаров, выполнения работ, оказания услуг по ранее произведенным авансовым платежам в соответствии с условиями ГК (договора)</a:t>
            </a:r>
          </a:p>
          <a:p>
            <a:r>
              <a:rPr lang="ru-RU" sz="9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  5 - Исполнения ДО в период, превышающий срок, установленный для оплаты ДО в соответствии с требованиями Порядка санкционирования оплаты ДО ПБС, утвержденного  приказом МФ РФ от 01.09.2008г. № 87н.</a:t>
            </a:r>
            <a:endParaRPr lang="ru-RU" b="1" dirty="0">
              <a:solidFill>
                <a:srgbClr val="4FA6D1"/>
              </a:solidFill>
              <a:latin typeface="Arial" panose="020B0604020202020204" pitchFamily="34" charset="0"/>
            </a:endParaRPr>
          </a:p>
        </p:txBody>
      </p:sp>
      <p:cxnSp>
        <p:nvCxnSpPr>
          <p:cNvPr id="79" name="Соединительная линия уступом 78"/>
          <p:cNvCxnSpPr/>
          <p:nvPr/>
        </p:nvCxnSpPr>
        <p:spPr>
          <a:xfrm>
            <a:off x="6452453" y="4586908"/>
            <a:ext cx="2416997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headEnd type="none"/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80" name="Группа 79"/>
          <p:cNvGrpSpPr/>
          <p:nvPr/>
        </p:nvGrpSpPr>
        <p:grpSpPr>
          <a:xfrm>
            <a:off x="7378318" y="4655209"/>
            <a:ext cx="1224455" cy="339406"/>
            <a:chOff x="8815183" y="4094703"/>
            <a:chExt cx="1224455" cy="487803"/>
          </a:xfrm>
        </p:grpSpPr>
        <p:sp>
          <p:nvSpPr>
            <p:cNvPr id="81" name="Шестиугольник 80"/>
            <p:cNvSpPr/>
            <p:nvPr/>
          </p:nvSpPr>
          <p:spPr>
            <a:xfrm>
              <a:off x="8885067" y="4094703"/>
              <a:ext cx="1091209" cy="460828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8815183" y="4095928"/>
              <a:ext cx="1224455" cy="4865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Дата постановки на учет</a:t>
              </a:r>
              <a:endParaRPr lang="ru-RU" sz="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83" name="Группа 82"/>
          <p:cNvGrpSpPr/>
          <p:nvPr/>
        </p:nvGrpSpPr>
        <p:grpSpPr>
          <a:xfrm>
            <a:off x="6717356" y="4464703"/>
            <a:ext cx="555096" cy="215444"/>
            <a:chOff x="7609382" y="4021973"/>
            <a:chExt cx="555096" cy="215444"/>
          </a:xfrm>
        </p:grpSpPr>
        <p:sp>
          <p:nvSpPr>
            <p:cNvPr id="84" name="Шестиугольник 83"/>
            <p:cNvSpPr/>
            <p:nvPr/>
          </p:nvSpPr>
          <p:spPr>
            <a:xfrm>
              <a:off x="7654783" y="4033756"/>
              <a:ext cx="452545" cy="198253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7609382" y="4021973"/>
              <a:ext cx="5550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№ </a:t>
              </a:r>
              <a:r>
                <a:rPr lang="ru-RU" sz="8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Д</a:t>
              </a:r>
              <a:r>
                <a:rPr lang="ru-RU" sz="8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О</a:t>
              </a:r>
              <a:endParaRPr lang="ru-RU" sz="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86" name="Прямоугольник 85"/>
          <p:cNvSpPr/>
          <p:nvPr/>
        </p:nvSpPr>
        <p:spPr>
          <a:xfrm>
            <a:off x="3910371" y="1531256"/>
            <a:ext cx="2399179" cy="798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87" name="Группа 86"/>
          <p:cNvGrpSpPr/>
          <p:nvPr/>
        </p:nvGrpSpPr>
        <p:grpSpPr>
          <a:xfrm>
            <a:off x="4345354" y="1721716"/>
            <a:ext cx="1569932" cy="467130"/>
            <a:chOff x="4764207" y="4144003"/>
            <a:chExt cx="1569932" cy="467130"/>
          </a:xfrm>
        </p:grpSpPr>
        <p:sp>
          <p:nvSpPr>
            <p:cNvPr id="90" name="Блок-схема: альтернативный процесс 89"/>
            <p:cNvSpPr/>
            <p:nvPr/>
          </p:nvSpPr>
          <p:spPr>
            <a:xfrm>
              <a:off x="4764207" y="4144003"/>
              <a:ext cx="1569932" cy="467130"/>
            </a:xfrm>
            <a:prstGeom prst="flowChartAlternateProcess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4887757" y="4211198"/>
              <a:ext cx="138309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Сведения о </a:t>
              </a:r>
              <a:r>
                <a:rPr lang="ru-RU" sz="11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ДО</a:t>
              </a:r>
            </a:p>
          </p:txBody>
        </p:sp>
      </p:grpSp>
      <p:grpSp>
        <p:nvGrpSpPr>
          <p:cNvPr id="95" name="Группа 94"/>
          <p:cNvGrpSpPr/>
          <p:nvPr/>
        </p:nvGrpSpPr>
        <p:grpSpPr>
          <a:xfrm>
            <a:off x="5791919" y="1648097"/>
            <a:ext cx="321491" cy="230832"/>
            <a:chOff x="680881" y="3054388"/>
            <a:chExt cx="321491" cy="230832"/>
          </a:xfrm>
        </p:grpSpPr>
        <p:sp>
          <p:nvSpPr>
            <p:cNvPr id="96" name="Овал 95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2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150" name="Соединительная линия уступом 149"/>
          <p:cNvCxnSpPr/>
          <p:nvPr/>
        </p:nvCxnSpPr>
        <p:spPr>
          <a:xfrm flipV="1">
            <a:off x="3932011" y="1903525"/>
            <a:ext cx="330079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3667058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Скругленный прямоугольник 91"/>
          <p:cNvSpPr/>
          <p:nvPr/>
        </p:nvSpPr>
        <p:spPr>
          <a:xfrm>
            <a:off x="1444292" y="1133400"/>
            <a:ext cx="3292017" cy="5048324"/>
          </a:xfrm>
          <a:prstGeom prst="roundRect">
            <a:avLst>
              <a:gd name="adj" fmla="val 6608"/>
            </a:avLst>
          </a:prstGeom>
          <a:solidFill>
            <a:srgbClr val="C8D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001374" y="6356350"/>
            <a:ext cx="352425" cy="365125"/>
          </a:xfrm>
        </p:spPr>
        <p:txBody>
          <a:bodyPr/>
          <a:lstStyle/>
          <a:p>
            <a:fld id="{4D397DCB-2821-4486-AA53-086096FD989A}" type="slidenum">
              <a:rPr lang="ru-RU" altLang="ru-RU" smtClean="0"/>
              <a:pPr/>
              <a:t>6</a:t>
            </a:fld>
            <a:endParaRPr lang="ru-RU" alt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110819" y="49932"/>
            <a:ext cx="79954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Постановка на учет денежных обязательств в случаях, установленных Приказом МФ 127н пункта 25 абзаца 6*</a:t>
            </a:r>
            <a:endParaRPr lang="ru-RU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1474287" y="6250542"/>
            <a:ext cx="98175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* 6 – органом Федерального казначейства – в случае исполнения ДО одним платежным документом, сумма которого равна сумме ДО, подлежащего постановке на учет, на основании информации, содержащейся в представленных получателем средств федерального бюджета в орган ФК платежных документах для оплаты соответствующих ДО, не позднее  следующего  рабочего дня со дня предоставления указанных платежных документов при положительном результате их проверки, установленной требованиями Порядка 87н.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439375" y="1214255"/>
            <a:ext cx="4326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rPr>
              <a:t>УПРАВЛЕНИЕ РАСХОДАМИ:                   ЛК ФК</a:t>
            </a: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5412752" y="1133399"/>
            <a:ext cx="6322887" cy="5048324"/>
          </a:xfrm>
          <a:prstGeom prst="roundRect">
            <a:avLst>
              <a:gd name="adj" fmla="val 9872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cxnSp>
        <p:nvCxnSpPr>
          <p:cNvPr id="79" name="Соединительная линия уступом 78"/>
          <p:cNvCxnSpPr>
            <a:endCxn id="84" idx="3"/>
          </p:cNvCxnSpPr>
          <p:nvPr/>
        </p:nvCxnSpPr>
        <p:spPr>
          <a:xfrm rot="10800000" flipV="1">
            <a:off x="6960018" y="3343030"/>
            <a:ext cx="1177200" cy="667882"/>
          </a:xfrm>
          <a:prstGeom prst="bentConnector3">
            <a:avLst>
              <a:gd name="adj1" fmla="val -1183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80" name="TextBox 79"/>
          <p:cNvSpPr txBox="1"/>
          <p:nvPr/>
        </p:nvSpPr>
        <p:spPr>
          <a:xfrm>
            <a:off x="5929314" y="1222345"/>
            <a:ext cx="1371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rPr>
              <a:t>АСФК</a:t>
            </a:r>
            <a:endParaRPr lang="ru-RU" sz="1400" b="1" dirty="0">
              <a:solidFill>
                <a:srgbClr val="4472C4">
                  <a:lumMod val="50000"/>
                </a:srgbClr>
              </a:solidFill>
              <a:latin typeface="Arial" panose="020B0604020202020204" pitchFamily="34" charset="0"/>
            </a:endParaRPr>
          </a:p>
        </p:txBody>
      </p:sp>
      <p:grpSp>
        <p:nvGrpSpPr>
          <p:cNvPr id="81" name="Группа 80"/>
          <p:cNvGrpSpPr/>
          <p:nvPr/>
        </p:nvGrpSpPr>
        <p:grpSpPr>
          <a:xfrm>
            <a:off x="6090470" y="3650912"/>
            <a:ext cx="1353929" cy="1301845"/>
            <a:chOff x="6939429" y="5264617"/>
            <a:chExt cx="1353929" cy="1301845"/>
          </a:xfrm>
        </p:grpSpPr>
        <p:sp>
          <p:nvSpPr>
            <p:cNvPr id="82" name="Прямоугольник 81"/>
            <p:cNvSpPr/>
            <p:nvPr/>
          </p:nvSpPr>
          <p:spPr>
            <a:xfrm>
              <a:off x="6939429" y="5966298"/>
              <a:ext cx="135392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Автоматическое формирование сведений о ДО</a:t>
              </a:r>
              <a:endParaRPr lang="ru-RU" altLang="ru-RU" sz="11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endParaRPr>
            </a:p>
          </p:txBody>
        </p:sp>
        <p:grpSp>
          <p:nvGrpSpPr>
            <p:cNvPr id="83" name="Группа 82"/>
            <p:cNvGrpSpPr/>
            <p:nvPr/>
          </p:nvGrpSpPr>
          <p:grpSpPr>
            <a:xfrm>
              <a:off x="7068479" y="5264617"/>
              <a:ext cx="720000" cy="720000"/>
              <a:chOff x="4399431" y="1684161"/>
              <a:chExt cx="992094" cy="992095"/>
            </a:xfrm>
          </p:grpSpPr>
          <p:pic>
            <p:nvPicPr>
              <p:cNvPr id="84" name="Picture 8" descr="business, document, dollar, file, finance icon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431" y="1684161"/>
                <a:ext cx="992094" cy="9920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85" name="Группа 84"/>
              <p:cNvGrpSpPr/>
              <p:nvPr/>
            </p:nvGrpSpPr>
            <p:grpSpPr>
              <a:xfrm>
                <a:off x="4642648" y="2087208"/>
                <a:ext cx="311260" cy="311260"/>
                <a:chOff x="5725908" y="807466"/>
                <a:chExt cx="311260" cy="311260"/>
              </a:xfrm>
            </p:grpSpPr>
            <p:sp>
              <p:nvSpPr>
                <p:cNvPr id="86" name="Овал 85"/>
                <p:cNvSpPr/>
                <p:nvPr/>
              </p:nvSpPr>
              <p:spPr>
                <a:xfrm>
                  <a:off x="5735488" y="835511"/>
                  <a:ext cx="292100" cy="257676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prstClr val="white"/>
                    </a:solidFill>
                  </a:endParaRPr>
                </a:p>
              </p:txBody>
            </p:sp>
            <p:pic>
              <p:nvPicPr>
                <p:cNvPr id="87" name="Picture 22" descr="https://cdn3.iconfinder.com/data/icons/currency-5/154/currency-world-england-ruble-coin-512.png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aturation sat="0"/>
                          </a14:imgEffect>
                          <a14:imgEffect>
                            <a14:brightnessContrast brigh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5908" y="807466"/>
                  <a:ext cx="311260" cy="31126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grpSp>
        <p:nvGrpSpPr>
          <p:cNvPr id="88" name="Группа 87"/>
          <p:cNvGrpSpPr/>
          <p:nvPr/>
        </p:nvGrpSpPr>
        <p:grpSpPr>
          <a:xfrm>
            <a:off x="7818492" y="1491034"/>
            <a:ext cx="2062751" cy="720000"/>
            <a:chOff x="6896394" y="5220167"/>
            <a:chExt cx="2062751" cy="720000"/>
          </a:xfrm>
        </p:grpSpPr>
        <p:sp>
          <p:nvSpPr>
            <p:cNvPr id="89" name="Прямоугольник 88"/>
            <p:cNvSpPr/>
            <p:nvPr/>
          </p:nvSpPr>
          <p:spPr>
            <a:xfrm>
              <a:off x="7550306" y="5381970"/>
              <a:ext cx="1408839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Формирование ЗКР</a:t>
              </a:r>
              <a:endParaRPr lang="ru-RU" altLang="ru-RU" sz="11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endParaRPr>
            </a:p>
          </p:txBody>
        </p:sp>
        <p:grpSp>
          <p:nvGrpSpPr>
            <p:cNvPr id="90" name="Группа 89"/>
            <p:cNvGrpSpPr/>
            <p:nvPr/>
          </p:nvGrpSpPr>
          <p:grpSpPr>
            <a:xfrm>
              <a:off x="6896394" y="5220167"/>
              <a:ext cx="720000" cy="720000"/>
              <a:chOff x="4162306" y="1622911"/>
              <a:chExt cx="992094" cy="992095"/>
            </a:xfrm>
          </p:grpSpPr>
          <p:pic>
            <p:nvPicPr>
              <p:cNvPr id="91" name="Picture 8" descr="business, document, dollar, file, finance icon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62306" y="1622911"/>
                <a:ext cx="992094" cy="9920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94" name="Группа 93"/>
              <p:cNvGrpSpPr/>
              <p:nvPr/>
            </p:nvGrpSpPr>
            <p:grpSpPr>
              <a:xfrm>
                <a:off x="4642648" y="2087208"/>
                <a:ext cx="311260" cy="311260"/>
                <a:chOff x="5725908" y="807466"/>
                <a:chExt cx="311260" cy="311260"/>
              </a:xfrm>
            </p:grpSpPr>
            <p:sp>
              <p:nvSpPr>
                <p:cNvPr id="96" name="Овал 95"/>
                <p:cNvSpPr/>
                <p:nvPr/>
              </p:nvSpPr>
              <p:spPr>
                <a:xfrm>
                  <a:off x="5735488" y="835511"/>
                  <a:ext cx="292100" cy="257676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prstClr val="white"/>
                    </a:solidFill>
                  </a:endParaRPr>
                </a:p>
              </p:txBody>
            </p:sp>
            <p:pic>
              <p:nvPicPr>
                <p:cNvPr id="97" name="Picture 22" descr="https://cdn3.iconfinder.com/data/icons/currency-5/154/currency-world-england-ruble-coin-512.png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aturation sat="0"/>
                          </a14:imgEffect>
                          <a14:imgEffect>
                            <a14:brightnessContrast brigh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5908" y="807466"/>
                  <a:ext cx="311260" cy="31126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cxnSp>
        <p:nvCxnSpPr>
          <p:cNvPr id="98" name="Соединительная линия уступом 97"/>
          <p:cNvCxnSpPr>
            <a:endCxn id="131" idx="0"/>
          </p:cNvCxnSpPr>
          <p:nvPr/>
        </p:nvCxnSpPr>
        <p:spPr>
          <a:xfrm rot="16200000" flipH="1">
            <a:off x="7958146" y="2393280"/>
            <a:ext cx="364494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99" name="Группа 98"/>
          <p:cNvGrpSpPr/>
          <p:nvPr/>
        </p:nvGrpSpPr>
        <p:grpSpPr>
          <a:xfrm>
            <a:off x="2342033" y="3264258"/>
            <a:ext cx="1818028" cy="900000"/>
            <a:chOff x="8821145" y="1763189"/>
            <a:chExt cx="1818028" cy="900000"/>
          </a:xfrm>
        </p:grpSpPr>
        <p:sp>
          <p:nvSpPr>
            <p:cNvPr id="100" name="Прямоугольник 99"/>
            <p:cNvSpPr/>
            <p:nvPr/>
          </p:nvSpPr>
          <p:spPr>
            <a:xfrm>
              <a:off x="9643289" y="1863695"/>
              <a:ext cx="995884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ru-RU" sz="1100" b="1" dirty="0" smtClean="0">
                  <a:solidFill>
                    <a:schemeClr val="accent2">
                      <a:lumMod val="75000"/>
                    </a:schemeClr>
                  </a:solidFill>
                  <a:latin typeface="Arial" pitchFamily="34" charset="0"/>
                </a:rPr>
                <a:t>Включение </a:t>
              </a:r>
              <a:r>
                <a:rPr lang="ru-RU" altLang="ru-RU" sz="1100" b="1" dirty="0">
                  <a:solidFill>
                    <a:schemeClr val="accent2">
                      <a:lumMod val="75000"/>
                    </a:schemeClr>
                  </a:solidFill>
                  <a:latin typeface="Arial" pitchFamily="34" charset="0"/>
                </a:rPr>
                <a:t>сведений в </a:t>
              </a:r>
              <a:r>
                <a:rPr lang="ru-RU" altLang="ru-RU" sz="1100" b="1" dirty="0" smtClean="0">
                  <a:solidFill>
                    <a:schemeClr val="accent2">
                      <a:lumMod val="75000"/>
                    </a:schemeClr>
                  </a:solidFill>
                  <a:latin typeface="Arial" pitchFamily="34" charset="0"/>
                </a:rPr>
                <a:t>Перечень БО и ДО</a:t>
              </a:r>
              <a:endParaRPr lang="ru-RU" altLang="ru-RU" sz="11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</a:endParaRPr>
            </a:p>
          </p:txBody>
        </p:sp>
        <p:grpSp>
          <p:nvGrpSpPr>
            <p:cNvPr id="102" name="Группа 101"/>
            <p:cNvGrpSpPr/>
            <p:nvPr/>
          </p:nvGrpSpPr>
          <p:grpSpPr>
            <a:xfrm>
              <a:off x="8821145" y="1763189"/>
              <a:ext cx="899999" cy="900000"/>
              <a:chOff x="2072315" y="3932479"/>
              <a:chExt cx="899999" cy="900000"/>
            </a:xfrm>
          </p:grpSpPr>
          <p:pic>
            <p:nvPicPr>
              <p:cNvPr id="103" name="Picture 16" descr="folder icon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72315" y="3932479"/>
                <a:ext cx="899999" cy="90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4" name="Плюс 103"/>
              <p:cNvSpPr/>
              <p:nvPr/>
            </p:nvSpPr>
            <p:spPr>
              <a:xfrm>
                <a:off x="2371725" y="4262594"/>
                <a:ext cx="324000" cy="324000"/>
              </a:xfrm>
              <a:prstGeom prst="mathPlus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106" name="Группа 105"/>
          <p:cNvGrpSpPr/>
          <p:nvPr/>
        </p:nvGrpSpPr>
        <p:grpSpPr>
          <a:xfrm>
            <a:off x="6149073" y="5294664"/>
            <a:ext cx="1848960" cy="760109"/>
            <a:chOff x="8354265" y="5356532"/>
            <a:chExt cx="1848960" cy="760109"/>
          </a:xfrm>
        </p:grpSpPr>
        <p:sp>
          <p:nvSpPr>
            <p:cNvPr id="108" name="Прямоугольник 107"/>
            <p:cNvSpPr/>
            <p:nvPr/>
          </p:nvSpPr>
          <p:spPr>
            <a:xfrm>
              <a:off x="9074264" y="5516477"/>
              <a:ext cx="1128961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Отражение сведений о ДО </a:t>
              </a:r>
              <a:r>
                <a:rPr lang="ru-RU" altLang="ru-RU" sz="11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на л/с</a:t>
              </a:r>
            </a:p>
          </p:txBody>
        </p:sp>
        <p:grpSp>
          <p:nvGrpSpPr>
            <p:cNvPr id="109" name="Группа 108"/>
            <p:cNvGrpSpPr/>
            <p:nvPr/>
          </p:nvGrpSpPr>
          <p:grpSpPr>
            <a:xfrm>
              <a:off x="8354265" y="5356532"/>
              <a:ext cx="719999" cy="720000"/>
              <a:chOff x="7150855" y="5154114"/>
              <a:chExt cx="719999" cy="720000"/>
            </a:xfrm>
          </p:grpSpPr>
          <p:pic>
            <p:nvPicPr>
              <p:cNvPr id="110" name="Picture 36" descr="computer icon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50855" y="5154114"/>
                <a:ext cx="719999" cy="72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1" name="Picture 38" descr="arrow, down icon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2079" y="5328365"/>
                <a:ext cx="251999" cy="252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cxnSp>
        <p:nvCxnSpPr>
          <p:cNvPr id="112" name="Соединительная линия уступом 111"/>
          <p:cNvCxnSpPr>
            <a:stCxn id="110" idx="1"/>
            <a:endCxn id="100" idx="3"/>
          </p:cNvCxnSpPr>
          <p:nvPr/>
        </p:nvCxnSpPr>
        <p:spPr>
          <a:xfrm rot="10800000">
            <a:off x="4160061" y="3749486"/>
            <a:ext cx="1989012" cy="1905179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headEnd type="none"/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14" name="Группа 113"/>
          <p:cNvGrpSpPr/>
          <p:nvPr/>
        </p:nvGrpSpPr>
        <p:grpSpPr>
          <a:xfrm>
            <a:off x="6616129" y="5216398"/>
            <a:ext cx="321491" cy="230832"/>
            <a:chOff x="680881" y="3054388"/>
            <a:chExt cx="321491" cy="230832"/>
          </a:xfrm>
        </p:grpSpPr>
        <p:sp>
          <p:nvSpPr>
            <p:cNvPr id="115" name="Овал 114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4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19" name="Группа 118"/>
          <p:cNvGrpSpPr/>
          <p:nvPr/>
        </p:nvGrpSpPr>
        <p:grpSpPr>
          <a:xfrm>
            <a:off x="7782918" y="2569321"/>
            <a:ext cx="1954685" cy="747442"/>
            <a:chOff x="9985209" y="2673338"/>
            <a:chExt cx="1954685" cy="747442"/>
          </a:xfrm>
        </p:grpSpPr>
        <p:grpSp>
          <p:nvGrpSpPr>
            <p:cNvPr id="121" name="Группа 120"/>
            <p:cNvGrpSpPr/>
            <p:nvPr/>
          </p:nvGrpSpPr>
          <p:grpSpPr>
            <a:xfrm>
              <a:off x="9985209" y="2679544"/>
              <a:ext cx="1954685" cy="741236"/>
              <a:chOff x="10054482" y="3369876"/>
              <a:chExt cx="1954685" cy="741236"/>
            </a:xfrm>
          </p:grpSpPr>
          <p:sp>
            <p:nvSpPr>
              <p:cNvPr id="130" name="Овал 129"/>
              <p:cNvSpPr/>
              <p:nvPr/>
            </p:nvSpPr>
            <p:spPr>
              <a:xfrm>
                <a:off x="10054482" y="3391112"/>
                <a:ext cx="720000" cy="720000"/>
              </a:xfrm>
              <a:prstGeom prst="ellipse">
                <a:avLst/>
              </a:prstGeom>
              <a:solidFill>
                <a:srgbClr val="215E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pic>
            <p:nvPicPr>
              <p:cNvPr id="131" name="Picture 4" descr="loupe, magnifying glass, search, seo, zoom icon"/>
              <p:cNvPicPr>
                <a:picLocks noChangeAspect="1" noChangeArrowheads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075" t="13910" r="17550" b="17839"/>
              <a:stretch/>
            </p:blipFill>
            <p:spPr bwMode="auto">
              <a:xfrm>
                <a:off x="10178233" y="3369876"/>
                <a:ext cx="642271" cy="7382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2" name="Прямоугольник 131"/>
              <p:cNvSpPr/>
              <p:nvPr/>
            </p:nvSpPr>
            <p:spPr>
              <a:xfrm>
                <a:off x="10736514" y="3485787"/>
                <a:ext cx="1272653" cy="6001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altLang="ru-RU" sz="11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</a:rPr>
                  <a:t>Контроль ЗКР в соответствии с 87н</a:t>
                </a:r>
                <a:endParaRPr lang="ru-RU" altLang="ru-RU" sz="11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122" name="Группа 121"/>
            <p:cNvGrpSpPr/>
            <p:nvPr/>
          </p:nvGrpSpPr>
          <p:grpSpPr>
            <a:xfrm>
              <a:off x="10479023" y="2673338"/>
              <a:ext cx="321491" cy="230832"/>
              <a:chOff x="680881" y="3054388"/>
              <a:chExt cx="321491" cy="230832"/>
            </a:xfrm>
          </p:grpSpPr>
          <p:sp>
            <p:nvSpPr>
              <p:cNvPr id="127" name="Овал 126"/>
              <p:cNvSpPr/>
              <p:nvPr/>
            </p:nvSpPr>
            <p:spPr>
              <a:xfrm>
                <a:off x="714089" y="3087260"/>
                <a:ext cx="180000" cy="180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128" name="TextBox 127"/>
              <p:cNvSpPr txBox="1"/>
              <p:nvPr/>
            </p:nvSpPr>
            <p:spPr>
              <a:xfrm>
                <a:off x="680881" y="3054388"/>
                <a:ext cx="3214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2</a:t>
                </a:r>
                <a:endParaRPr lang="ru-RU" sz="14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133" name="Группа 132"/>
          <p:cNvGrpSpPr/>
          <p:nvPr/>
        </p:nvGrpSpPr>
        <p:grpSpPr>
          <a:xfrm>
            <a:off x="8311659" y="1486799"/>
            <a:ext cx="321491" cy="230832"/>
            <a:chOff x="680881" y="3054388"/>
            <a:chExt cx="321491" cy="230832"/>
          </a:xfrm>
        </p:grpSpPr>
        <p:sp>
          <p:nvSpPr>
            <p:cNvPr id="134" name="Овал 133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1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44" name="Группа 143"/>
          <p:cNvGrpSpPr/>
          <p:nvPr/>
        </p:nvGrpSpPr>
        <p:grpSpPr>
          <a:xfrm>
            <a:off x="6739368" y="3594373"/>
            <a:ext cx="321491" cy="230832"/>
            <a:chOff x="680881" y="3054388"/>
            <a:chExt cx="321491" cy="230832"/>
          </a:xfrm>
        </p:grpSpPr>
        <p:sp>
          <p:nvSpPr>
            <p:cNvPr id="145" name="Овал 144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3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51" name="Группа 150"/>
          <p:cNvGrpSpPr/>
          <p:nvPr/>
        </p:nvGrpSpPr>
        <p:grpSpPr>
          <a:xfrm>
            <a:off x="9371962" y="3590302"/>
            <a:ext cx="1134113" cy="1281690"/>
            <a:chOff x="10001639" y="3249140"/>
            <a:chExt cx="1134113" cy="1281690"/>
          </a:xfrm>
        </p:grpSpPr>
        <p:grpSp>
          <p:nvGrpSpPr>
            <p:cNvPr id="152" name="Группа 151"/>
            <p:cNvGrpSpPr/>
            <p:nvPr/>
          </p:nvGrpSpPr>
          <p:grpSpPr>
            <a:xfrm>
              <a:off x="10001639" y="3281292"/>
              <a:ext cx="1134113" cy="1249538"/>
              <a:chOff x="10001639" y="3281292"/>
              <a:chExt cx="1134113" cy="1249538"/>
            </a:xfrm>
          </p:grpSpPr>
          <p:pic>
            <p:nvPicPr>
              <p:cNvPr id="156" name="Picture 2" descr="money icon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01639" y="3281292"/>
                <a:ext cx="731285" cy="7312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57" name="Прямоугольник 156"/>
              <p:cNvSpPr/>
              <p:nvPr/>
            </p:nvSpPr>
            <p:spPr>
              <a:xfrm>
                <a:off x="10036385" y="4099943"/>
                <a:ext cx="1099367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ru-RU" altLang="ru-RU" sz="11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</a:rPr>
                  <a:t>Проведение платежа</a:t>
                </a:r>
                <a:endParaRPr lang="ru-RU" altLang="ru-RU" sz="11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153" name="Группа 152"/>
            <p:cNvGrpSpPr/>
            <p:nvPr/>
          </p:nvGrpSpPr>
          <p:grpSpPr>
            <a:xfrm>
              <a:off x="10510921" y="3249140"/>
              <a:ext cx="321491" cy="230832"/>
              <a:chOff x="687142" y="3054388"/>
              <a:chExt cx="321491" cy="230832"/>
            </a:xfrm>
          </p:grpSpPr>
          <p:sp>
            <p:nvSpPr>
              <p:cNvPr id="154" name="Овал 153"/>
              <p:cNvSpPr/>
              <p:nvPr/>
            </p:nvSpPr>
            <p:spPr>
              <a:xfrm>
                <a:off x="714089" y="3087260"/>
                <a:ext cx="180000" cy="180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155" name="TextBox 154"/>
              <p:cNvSpPr txBox="1"/>
              <p:nvPr/>
            </p:nvSpPr>
            <p:spPr>
              <a:xfrm>
                <a:off x="687142" y="3054388"/>
                <a:ext cx="3214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3</a:t>
                </a:r>
                <a:endParaRPr lang="ru-RU" sz="14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endParaRPr>
              </a:p>
            </p:txBody>
          </p:sp>
        </p:grpSp>
      </p:grpSp>
      <p:cxnSp>
        <p:nvCxnSpPr>
          <p:cNvPr id="158" name="Соединительная линия уступом 157"/>
          <p:cNvCxnSpPr/>
          <p:nvPr/>
        </p:nvCxnSpPr>
        <p:spPr>
          <a:xfrm rot="10800000">
            <a:off x="8165783" y="3313982"/>
            <a:ext cx="1152000" cy="697522"/>
          </a:xfrm>
          <a:prstGeom prst="bentConnector3">
            <a:avLst>
              <a:gd name="adj1" fmla="val 101128"/>
            </a:avLst>
          </a:prstGeom>
          <a:ln w="38100">
            <a:solidFill>
              <a:schemeClr val="accent5"/>
            </a:solidFill>
            <a:headEnd type="triangle"/>
            <a:tailEnd type="non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59" name="Группа 158"/>
          <p:cNvGrpSpPr/>
          <p:nvPr/>
        </p:nvGrpSpPr>
        <p:grpSpPr>
          <a:xfrm>
            <a:off x="2996793" y="3268128"/>
            <a:ext cx="321491" cy="230832"/>
            <a:chOff x="680881" y="3054388"/>
            <a:chExt cx="321491" cy="230832"/>
          </a:xfrm>
        </p:grpSpPr>
        <p:sp>
          <p:nvSpPr>
            <p:cNvPr id="160" name="Овал 159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5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162" name="Соединительная линия уступом 161"/>
          <p:cNvCxnSpPr/>
          <p:nvPr/>
        </p:nvCxnSpPr>
        <p:spPr>
          <a:xfrm rot="16200000" flipH="1">
            <a:off x="6349463" y="5123353"/>
            <a:ext cx="309066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3557140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Номер слайда 4"/>
          <p:cNvSpPr txBox="1">
            <a:spLocks noGrp="1"/>
          </p:cNvSpPr>
          <p:nvPr/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ru-RU" altLang="ru-RU" sz="14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66347" y="2276873"/>
            <a:ext cx="8160907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6000" b="1" dirty="0">
                <a:ln w="12700">
                  <a:solidFill>
                    <a:srgbClr val="44546A">
                      <a:satMod val="155000"/>
                    </a:srgbClr>
                  </a:solidFill>
                  <a:prstDash val="solid"/>
                </a:ln>
                <a:solidFill>
                  <a:srgbClr val="44546A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www.roskazna.ru</a:t>
            </a:r>
            <a:endParaRPr lang="ru-RU" sz="6000" b="1" dirty="0">
              <a:ln w="12700">
                <a:solidFill>
                  <a:srgbClr val="44546A">
                    <a:satMod val="155000"/>
                  </a:srgbClr>
                </a:solidFill>
                <a:prstDash val="solid"/>
              </a:ln>
              <a:solidFill>
                <a:srgbClr val="44546A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86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17172</TotalTime>
  <Words>591</Words>
  <Application>Microsoft Office PowerPoint</Application>
  <PresentationFormat>Произвольный</PresentationFormat>
  <Paragraphs>144</Paragraphs>
  <Slides>7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4_Тема Office</vt:lpstr>
      <vt:lpstr>Тема Office</vt:lpstr>
      <vt:lpstr>3_Тема Office</vt:lpstr>
      <vt:lpstr>7_Тема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Дудкина Екатерина Сергеевна</cp:lastModifiedBy>
  <cp:revision>918</cp:revision>
  <cp:lastPrinted>2017-07-11T10:14:55Z</cp:lastPrinted>
  <dcterms:created xsi:type="dcterms:W3CDTF">2015-03-03T16:27:21Z</dcterms:created>
  <dcterms:modified xsi:type="dcterms:W3CDTF">2017-07-12T09:53:05Z</dcterms:modified>
</cp:coreProperties>
</file>